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5"/>
  </p:notesMasterIdLst>
  <p:sldIdLst>
    <p:sldId id="287"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Lst>
  <p:sldSz cx="14630400" cy="8229600"/>
  <p:notesSz cx="8229600" cy="14630400"/>
  <p:embeddedFontLst>
    <p:embeddedFont>
      <p:font typeface="Calibri" panose="020F0502020204030204" pitchFamily="3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Trebuchet MS" panose="020B0603020202020204" pitchFamily="34" charset="0"/>
      <p:regular r:id="rId44"/>
      <p:bold r:id="rId45"/>
      <p:italic r:id="rId46"/>
      <p:boldItalic r:id="rId47"/>
    </p:embeddedFont>
    <p:embeddedFont>
      <p:font typeface="Trebuchet MS Bold" panose="020B0604020202020204" charset="0"/>
      <p:regular r:id="rId48"/>
    </p:embeddedFont>
    <p:embeddedFont>
      <p:font typeface="Varela Round" panose="020B0604020202020204" charset="-79"/>
      <p:regular r:id="rId49"/>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85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75455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23.svg"/><Relationship Id="rId5" Type="http://schemas.openxmlformats.org/officeDocument/2006/relationships/image" Target="../media/image22.sv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sv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30.svg"/><Relationship Id="rId5" Type="http://schemas.openxmlformats.org/officeDocument/2006/relationships/image" Target="../media/image29.svg"/><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aphaelbarretopro/11-navegacao-em-tabs" TargetMode="External"/><Relationship Id="rId2" Type="http://schemas.openxmlformats.org/officeDocument/2006/relationships/notesSlide" Target="../notesSlides/notesSlide29.xml"/><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5.svg"/><Relationship Id="rId2" Type="http://schemas.openxmlformats.org/officeDocument/2006/relationships/image" Target="../media/image37.png"/><Relationship Id="rId1" Type="http://schemas.openxmlformats.org/officeDocument/2006/relationships/slideLayout" Target="../slideLayouts/slideLayout33.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4861580" cy="8229600"/>
          </a:xfrm>
          <a:custGeom>
            <a:avLst/>
            <a:gdLst/>
            <a:ahLst/>
            <a:cxnLst/>
            <a:rect l="l" t="t" r="r" b="b"/>
            <a:pathLst>
              <a:path w="18576975" h="10287000">
                <a:moveTo>
                  <a:pt x="0" y="0"/>
                </a:moveTo>
                <a:lnTo>
                  <a:pt x="18576975" y="0"/>
                </a:lnTo>
                <a:lnTo>
                  <a:pt x="18576975" y="10287000"/>
                </a:lnTo>
                <a:lnTo>
                  <a:pt x="0" y="10287000"/>
                </a:lnTo>
                <a:lnTo>
                  <a:pt x="0" y="0"/>
                </a:lnTo>
                <a:close/>
              </a:path>
            </a:pathLst>
          </a:custGeom>
          <a:blipFill>
            <a:blip r:embed="rId2"/>
            <a:stretch>
              <a:fillRect/>
            </a:stretch>
          </a:blipFill>
        </p:spPr>
      </p:sp>
      <p:grpSp>
        <p:nvGrpSpPr>
          <p:cNvPr id="3" name="Group 3"/>
          <p:cNvGrpSpPr/>
          <p:nvPr/>
        </p:nvGrpSpPr>
        <p:grpSpPr>
          <a:xfrm>
            <a:off x="-2317" y="-18029"/>
            <a:ext cx="1463040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sp>
      </p:grpSp>
      <p:grpSp>
        <p:nvGrpSpPr>
          <p:cNvPr id="5" name="Group 5"/>
          <p:cNvGrpSpPr/>
          <p:nvPr/>
        </p:nvGrpSpPr>
        <p:grpSpPr>
          <a:xfrm>
            <a:off x="-2317" y="-18029"/>
            <a:ext cx="14630392" cy="8247629"/>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sp>
      </p:grpSp>
      <p:grpSp>
        <p:nvGrpSpPr>
          <p:cNvPr id="7" name="Group 7"/>
          <p:cNvGrpSpPr/>
          <p:nvPr/>
        </p:nvGrpSpPr>
        <p:grpSpPr>
          <a:xfrm>
            <a:off x="4462323" y="2203438"/>
            <a:ext cx="6389406" cy="3804697"/>
            <a:chOff x="0" y="0"/>
            <a:chExt cx="10649010" cy="6341161"/>
          </a:xfrm>
        </p:grpSpPr>
        <p:sp>
          <p:nvSpPr>
            <p:cNvPr id="8" name="Freeform 8"/>
            <p:cNvSpPr/>
            <p:nvPr/>
          </p:nvSpPr>
          <p:spPr>
            <a:xfrm>
              <a:off x="0" y="0"/>
              <a:ext cx="10649061" cy="6341110"/>
            </a:xfrm>
            <a:custGeom>
              <a:avLst/>
              <a:gdLst/>
              <a:ahLst/>
              <a:cxnLst/>
              <a:rect l="l" t="t" r="r" b="b"/>
              <a:pathLst>
                <a:path w="10649061" h="6341110">
                  <a:moveTo>
                    <a:pt x="0" y="0"/>
                  </a:moveTo>
                  <a:lnTo>
                    <a:pt x="10649061" y="0"/>
                  </a:lnTo>
                  <a:lnTo>
                    <a:pt x="10649061" y="6341110"/>
                  </a:lnTo>
                  <a:lnTo>
                    <a:pt x="0" y="6341110"/>
                  </a:lnTo>
                  <a:close/>
                </a:path>
              </a:pathLst>
            </a:custGeom>
            <a:solidFill>
              <a:srgbClr val="382F2D"/>
            </a:solidFill>
            <a:ln w="12700">
              <a:solidFill>
                <a:srgbClr val="000000"/>
              </a:solidFill>
            </a:ln>
          </p:spPr>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3">
              <a:extLst>
                <a:ext uri="{96DAC541-7B7A-43D3-8B79-37D633B846F1}">
                  <asvg:svgBlip xmlns:asvg="http://schemas.microsoft.com/office/drawing/2016/SVG/main" r:embed="rId4"/>
                </a:ext>
              </a:extLst>
            </a:blip>
            <a:stretch>
              <a:fillRect t="-148" b="-148"/>
            </a:stretch>
          </a:blipFill>
        </p:spPr>
      </p:sp>
      <p:grpSp>
        <p:nvGrpSpPr>
          <p:cNvPr id="10" name="Group 10"/>
          <p:cNvGrpSpPr/>
          <p:nvPr/>
        </p:nvGrpSpPr>
        <p:grpSpPr>
          <a:xfrm>
            <a:off x="6765661" y="7534451"/>
            <a:ext cx="1094446" cy="695150"/>
            <a:chOff x="0" y="0"/>
            <a:chExt cx="1824076" cy="1158583"/>
          </a:xfrm>
        </p:grpSpPr>
        <p:sp>
          <p:nvSpPr>
            <p:cNvPr id="11" name="Freeform 11"/>
            <p:cNvSpPr/>
            <p:nvPr/>
          </p:nvSpPr>
          <p:spPr>
            <a:xfrm>
              <a:off x="0" y="0"/>
              <a:ext cx="1824101" cy="1158621"/>
            </a:xfrm>
            <a:custGeom>
              <a:avLst/>
              <a:gdLst/>
              <a:ahLst/>
              <a:cxnLst/>
              <a:rect l="l" t="t" r="r" b="b"/>
              <a:pathLst>
                <a:path w="1824101" h="1158621">
                  <a:moveTo>
                    <a:pt x="0" y="0"/>
                  </a:moveTo>
                  <a:lnTo>
                    <a:pt x="1824101" y="0"/>
                  </a:lnTo>
                  <a:lnTo>
                    <a:pt x="1824101" y="1158621"/>
                  </a:lnTo>
                  <a:lnTo>
                    <a:pt x="0" y="1158621"/>
                  </a:lnTo>
                  <a:close/>
                </a:path>
              </a:pathLst>
            </a:custGeom>
            <a:solidFill>
              <a:srgbClr val="382F2D"/>
            </a:solidFill>
            <a:ln w="12700">
              <a:solidFill>
                <a:srgbClr val="000000"/>
              </a:solidFill>
            </a:ln>
          </p:spPr>
        </p:sp>
      </p:grpSp>
      <p:grpSp>
        <p:nvGrpSpPr>
          <p:cNvPr id="12" name="Group 12"/>
          <p:cNvGrpSpPr/>
          <p:nvPr/>
        </p:nvGrpSpPr>
        <p:grpSpPr>
          <a:xfrm>
            <a:off x="3897933" y="2351598"/>
            <a:ext cx="7608481" cy="2119818"/>
            <a:chOff x="0" y="-9525"/>
            <a:chExt cx="12680801" cy="3533031"/>
          </a:xfrm>
        </p:grpSpPr>
        <p:sp>
          <p:nvSpPr>
            <p:cNvPr id="13" name="Freeform 13"/>
            <p:cNvSpPr/>
            <p:nvPr/>
          </p:nvSpPr>
          <p:spPr>
            <a:xfrm>
              <a:off x="0" y="0"/>
              <a:ext cx="12680801" cy="3523504"/>
            </a:xfrm>
            <a:custGeom>
              <a:avLst/>
              <a:gdLst/>
              <a:ahLst/>
              <a:cxnLst/>
              <a:rect l="l" t="t" r="r" b="b"/>
              <a:pathLst>
                <a:path w="12680801" h="3523504">
                  <a:moveTo>
                    <a:pt x="0" y="0"/>
                  </a:moveTo>
                  <a:lnTo>
                    <a:pt x="12680801" y="0"/>
                  </a:lnTo>
                  <a:lnTo>
                    <a:pt x="12680801" y="3523504"/>
                  </a:lnTo>
                  <a:lnTo>
                    <a:pt x="0" y="3523504"/>
                  </a:lnTo>
                  <a:close/>
                </a:path>
              </a:pathLst>
            </a:custGeom>
            <a:solidFill>
              <a:srgbClr val="000000">
                <a:alpha val="0"/>
              </a:srgbClr>
            </a:solidFill>
            <a:ln w="12700">
              <a:noFill/>
            </a:ln>
          </p:spPr>
        </p:sp>
        <p:sp>
          <p:nvSpPr>
            <p:cNvPr id="14" name="TextBox 14"/>
            <p:cNvSpPr txBox="1"/>
            <p:nvPr/>
          </p:nvSpPr>
          <p:spPr>
            <a:xfrm>
              <a:off x="1266880" y="-9525"/>
              <a:ext cx="10649061" cy="3533031"/>
            </a:xfrm>
            <a:prstGeom prst="rect">
              <a:avLst/>
            </a:prstGeom>
          </p:spPr>
          <p:txBody>
            <a:bodyPr lIns="0" tIns="0" rIns="0" bIns="0" rtlCol="0" anchor="b"/>
            <a:lstStyle/>
            <a:p>
              <a:pPr algn="ctr">
                <a:lnSpc>
                  <a:spcPts val="5184"/>
                </a:lnSpc>
              </a:pPr>
              <a:r>
                <a:rPr lang="en-US" sz="4320" b="1" dirty="0" err="1">
                  <a:solidFill>
                    <a:srgbClr val="FFFFFF"/>
                  </a:solidFill>
                  <a:latin typeface="Trebuchet MS Bold"/>
                  <a:ea typeface="Trebuchet MS Bold"/>
                  <a:cs typeface="Trebuchet MS Bold"/>
                  <a:sym typeface="Trebuchet MS Bold"/>
                </a:rPr>
                <a:t>Desenvolvimento</a:t>
              </a:r>
              <a:r>
                <a:rPr lang="en-US" sz="4320" b="1" dirty="0">
                  <a:solidFill>
                    <a:srgbClr val="FFFFFF"/>
                  </a:solidFill>
                  <a:latin typeface="Trebuchet MS Bold"/>
                  <a:ea typeface="Trebuchet MS Bold"/>
                  <a:cs typeface="Trebuchet MS Bold"/>
                  <a:sym typeface="Trebuchet MS Bold"/>
                </a:rPr>
                <a:t> de </a:t>
              </a:r>
              <a:r>
                <a:rPr lang="en-US" sz="4320" b="1" dirty="0" err="1">
                  <a:solidFill>
                    <a:srgbClr val="FFFFFF"/>
                  </a:solidFill>
                  <a:latin typeface="Trebuchet MS Bold"/>
                  <a:ea typeface="Trebuchet MS Bold"/>
                  <a:cs typeface="Trebuchet MS Bold"/>
                  <a:sym typeface="Trebuchet MS Bold"/>
                </a:rPr>
                <a:t>Aplicativo</a:t>
              </a:r>
              <a:r>
                <a:rPr lang="en-US" sz="4320" b="1" dirty="0">
                  <a:solidFill>
                    <a:srgbClr val="FFFFFF"/>
                  </a:solidFill>
                  <a:latin typeface="Trebuchet MS Bold"/>
                  <a:ea typeface="Trebuchet MS Bold"/>
                  <a:cs typeface="Trebuchet MS Bold"/>
                  <a:sym typeface="Trebuchet MS Bold"/>
                </a:rPr>
                <a:t> Mobile</a:t>
              </a:r>
            </a:p>
            <a:p>
              <a:pPr algn="ctr">
                <a:lnSpc>
                  <a:spcPts val="5184"/>
                </a:lnSpc>
              </a:pPr>
              <a:endParaRPr lang="en-US" sz="4320" b="1" dirty="0">
                <a:solidFill>
                  <a:srgbClr val="FFFFFF"/>
                </a:solidFill>
                <a:latin typeface="Trebuchet MS Bold"/>
                <a:ea typeface="Trebuchet MS Bold"/>
                <a:cs typeface="Trebuchet MS Bold"/>
                <a:sym typeface="Trebuchet MS Bold"/>
              </a:endParaRPr>
            </a:p>
          </p:txBody>
        </p:sp>
      </p:grpSp>
      <p:grpSp>
        <p:nvGrpSpPr>
          <p:cNvPr id="15" name="Group 15"/>
          <p:cNvGrpSpPr/>
          <p:nvPr/>
        </p:nvGrpSpPr>
        <p:grpSpPr>
          <a:xfrm>
            <a:off x="5316128" y="5587799"/>
            <a:ext cx="4229324" cy="560531"/>
            <a:chOff x="0" y="0"/>
            <a:chExt cx="7048873" cy="934219"/>
          </a:xfrm>
        </p:grpSpPr>
        <p:sp>
          <p:nvSpPr>
            <p:cNvPr id="16" name="Freeform 16"/>
            <p:cNvSpPr/>
            <p:nvPr/>
          </p:nvSpPr>
          <p:spPr>
            <a:xfrm>
              <a:off x="0" y="0"/>
              <a:ext cx="7048871" cy="934215"/>
            </a:xfrm>
            <a:custGeom>
              <a:avLst/>
              <a:gdLst/>
              <a:ahLst/>
              <a:cxnLst/>
              <a:rect l="l" t="t" r="r" b="b"/>
              <a:pathLst>
                <a:path w="7048871" h="934215">
                  <a:moveTo>
                    <a:pt x="0" y="0"/>
                  </a:moveTo>
                  <a:lnTo>
                    <a:pt x="7048871" y="0"/>
                  </a:lnTo>
                  <a:lnTo>
                    <a:pt x="7048871" y="934215"/>
                  </a:lnTo>
                  <a:lnTo>
                    <a:pt x="0" y="934215"/>
                  </a:lnTo>
                  <a:close/>
                </a:path>
              </a:pathLst>
            </a:custGeom>
            <a:solidFill>
              <a:srgbClr val="000000">
                <a:alpha val="0"/>
              </a:srgbClr>
            </a:solidFill>
            <a:ln w="12700">
              <a:noFill/>
            </a:ln>
          </p:spPr>
        </p:sp>
        <p:sp>
          <p:nvSpPr>
            <p:cNvPr id="17" name="TextBox 17"/>
            <p:cNvSpPr txBox="1"/>
            <p:nvPr/>
          </p:nvSpPr>
          <p:spPr>
            <a:xfrm>
              <a:off x="0" y="-19050"/>
              <a:ext cx="7048873" cy="953269"/>
            </a:xfrm>
            <a:prstGeom prst="rect">
              <a:avLst/>
            </a:prstGeom>
            <a:ln>
              <a:noFill/>
            </a:ln>
          </p:spPr>
          <p:txBody>
            <a:bodyPr lIns="0" tIns="0" rIns="0" bIns="0" rtlCol="0" anchor="b"/>
            <a:lstStyle/>
            <a:p>
              <a:pPr algn="ctr">
                <a:lnSpc>
                  <a:spcPts val="2016"/>
                </a:lnSpc>
              </a:pPr>
              <a:r>
                <a:rPr lang="en-US" sz="1680">
                  <a:solidFill>
                    <a:srgbClr val="FFFFFF"/>
                  </a:solidFill>
                  <a:latin typeface="Trebuchet MS"/>
                  <a:ea typeface="Trebuchet MS"/>
                  <a:cs typeface="Trebuchet MS"/>
                  <a:sym typeface="Trebuchet MS"/>
                </a:rPr>
                <a:t>raphael.b.oliveira@docente.senai.br</a:t>
              </a:r>
            </a:p>
            <a:p>
              <a:pPr algn="ctr">
                <a:lnSpc>
                  <a:spcPts val="2016"/>
                </a:lnSpc>
              </a:pPr>
              <a:endParaRPr lang="en-US" sz="1680">
                <a:solidFill>
                  <a:srgbClr val="FFFFFF"/>
                </a:solidFill>
                <a:latin typeface="Trebuchet MS"/>
                <a:ea typeface="Trebuchet MS"/>
                <a:cs typeface="Trebuchet MS"/>
                <a:sym typeface="Trebuchet MS"/>
              </a:endParaRPr>
            </a:p>
          </p:txBody>
        </p:sp>
      </p:grpSp>
      <p:sp>
        <p:nvSpPr>
          <p:cNvPr id="18" name="TextBox 18"/>
          <p:cNvSpPr txBox="1"/>
          <p:nvPr/>
        </p:nvSpPr>
        <p:spPr>
          <a:xfrm>
            <a:off x="5321104" y="4098166"/>
            <a:ext cx="4478358" cy="980525"/>
          </a:xfrm>
          <a:prstGeom prst="rect">
            <a:avLst/>
          </a:prstGeom>
        </p:spPr>
        <p:txBody>
          <a:bodyPr lIns="0" tIns="0" rIns="0" bIns="0" rtlCol="0" anchor="t">
            <a:spAutoFit/>
          </a:bodyPr>
          <a:lstStyle/>
          <a:p>
            <a:pPr algn="ctr">
              <a:lnSpc>
                <a:spcPts val="2592"/>
              </a:lnSpc>
            </a:pPr>
            <a:r>
              <a:rPr lang="en-US" sz="2160">
                <a:solidFill>
                  <a:srgbClr val="FFFFFF"/>
                </a:solidFill>
                <a:latin typeface="Trebuchet MS"/>
                <a:ea typeface="Trebuchet MS"/>
                <a:cs typeface="Trebuchet MS"/>
                <a:sym typeface="Trebuchet MS"/>
              </a:rPr>
              <a:t>Material base desenvolvido pelo Prof. Raphael Barreto</a:t>
            </a:r>
          </a:p>
          <a:p>
            <a:pPr algn="ctr">
              <a:lnSpc>
                <a:spcPts val="2592"/>
              </a:lnSpc>
            </a:pPr>
            <a:endParaRPr lang="en-US" sz="2160">
              <a:solidFill>
                <a:srgbClr val="FFFFFF"/>
              </a:solidFill>
              <a:latin typeface="Trebuchet MS"/>
              <a:ea typeface="Trebuchet MS"/>
              <a:cs typeface="Trebuchet MS"/>
              <a:sym typeface="Trebuchet MS"/>
            </a:endParaRPr>
          </a:p>
        </p:txBody>
      </p:sp>
      <p:sp>
        <p:nvSpPr>
          <p:cNvPr id="19" name="TextBox 19"/>
          <p:cNvSpPr txBox="1"/>
          <p:nvPr/>
        </p:nvSpPr>
        <p:spPr>
          <a:xfrm>
            <a:off x="6920735" y="7540059"/>
            <a:ext cx="784304" cy="313099"/>
          </a:xfrm>
          <a:prstGeom prst="rect">
            <a:avLst/>
          </a:prstGeom>
        </p:spPr>
        <p:txBody>
          <a:bodyPr lIns="0" tIns="0" rIns="0" bIns="0" rtlCol="0" anchor="t">
            <a:spAutoFit/>
          </a:bodyPr>
          <a:lstStyle/>
          <a:p>
            <a:pPr algn="ctr">
              <a:lnSpc>
                <a:spcPts val="2592"/>
              </a:lnSpc>
            </a:pPr>
            <a:r>
              <a:rPr lang="en-US" sz="2160" b="1">
                <a:solidFill>
                  <a:srgbClr val="FFFFFF"/>
                </a:solidFill>
                <a:latin typeface="Trebuchet MS Bold"/>
                <a:ea typeface="Trebuchet MS Bold"/>
                <a:cs typeface="Trebuchet MS Bold"/>
                <a:sym typeface="Trebuchet MS Bold"/>
              </a:rPr>
              <a:t>2026</a:t>
            </a:r>
          </a:p>
        </p:txBody>
      </p:sp>
      <p:sp>
        <p:nvSpPr>
          <p:cNvPr id="20" name="AutoShape 20"/>
          <p:cNvSpPr/>
          <p:nvPr/>
        </p:nvSpPr>
        <p:spPr>
          <a:xfrm>
            <a:off x="6050972" y="5490683"/>
            <a:ext cx="2528457" cy="22860"/>
          </a:xfrm>
          <a:prstGeom prst="line">
            <a:avLst/>
          </a:prstGeom>
          <a:ln w="19050" cap="rnd">
            <a:solidFill>
              <a:srgbClr val="FFFFFF"/>
            </a:solidFill>
            <a:prstDash val="solid"/>
            <a:headEnd type="none" w="sm" len="sm"/>
            <a:tailEnd type="none" w="sm" len="sm"/>
          </a:ln>
        </p:spPr>
      </p:sp>
      <p:grpSp>
        <p:nvGrpSpPr>
          <p:cNvPr id="21" name="Group 21"/>
          <p:cNvGrpSpPr/>
          <p:nvPr/>
        </p:nvGrpSpPr>
        <p:grpSpPr>
          <a:xfrm>
            <a:off x="6770294" y="7860586"/>
            <a:ext cx="1089813" cy="332400"/>
            <a:chOff x="0" y="0"/>
            <a:chExt cx="1816354" cy="554000"/>
          </a:xfrm>
        </p:grpSpPr>
        <p:sp>
          <p:nvSpPr>
            <p:cNvPr id="22" name="Freeform 22"/>
            <p:cNvSpPr/>
            <p:nvPr/>
          </p:nvSpPr>
          <p:spPr>
            <a:xfrm>
              <a:off x="0" y="0"/>
              <a:ext cx="1816360" cy="554001"/>
            </a:xfrm>
            <a:custGeom>
              <a:avLst/>
              <a:gdLst/>
              <a:ahLst/>
              <a:cxnLst/>
              <a:rect l="l" t="t" r="r" b="b"/>
              <a:pathLst>
                <a:path w="1816360" h="554001">
                  <a:moveTo>
                    <a:pt x="0" y="0"/>
                  </a:moveTo>
                  <a:lnTo>
                    <a:pt x="1816360" y="0"/>
                  </a:lnTo>
                  <a:lnTo>
                    <a:pt x="1816360" y="554001"/>
                  </a:lnTo>
                  <a:lnTo>
                    <a:pt x="0" y="554001"/>
                  </a:lnTo>
                  <a:close/>
                </a:path>
              </a:pathLst>
            </a:custGeom>
            <a:solidFill>
              <a:srgbClr val="000000">
                <a:alpha val="0"/>
              </a:srgbClr>
            </a:solidFill>
            <a:ln w="12700">
              <a:solidFill>
                <a:srgbClr val="000000"/>
              </a:solidFill>
            </a:ln>
          </p:spPr>
        </p:sp>
        <p:sp>
          <p:nvSpPr>
            <p:cNvPr id="23" name="TextBox 23"/>
            <p:cNvSpPr txBox="1"/>
            <p:nvPr/>
          </p:nvSpPr>
          <p:spPr>
            <a:xfrm>
              <a:off x="0" y="-19050"/>
              <a:ext cx="1816354" cy="573050"/>
            </a:xfrm>
            <a:prstGeom prst="rect">
              <a:avLst/>
            </a:prstGeom>
          </p:spPr>
          <p:txBody>
            <a:bodyPr lIns="0" tIns="0" rIns="0" bIns="0" rtlCol="0" anchor="b"/>
            <a:lstStyle/>
            <a:p>
              <a:pPr algn="ctr">
                <a:lnSpc>
                  <a:spcPts val="1728"/>
                </a:lnSpc>
              </a:pPr>
              <a:r>
                <a:rPr lang="en-US" sz="1440">
                  <a:solidFill>
                    <a:srgbClr val="FFFFFF"/>
                  </a:solidFill>
                  <a:latin typeface="Trebuchet MS"/>
                  <a:ea typeface="Trebuchet MS"/>
                  <a:cs typeface="Trebuchet MS"/>
                  <a:sym typeface="Trebuchet MS"/>
                </a:rPr>
                <a:t>DEC - GEP</a:t>
              </a:r>
            </a:p>
          </p:txBody>
        </p:sp>
      </p:grpSp>
      <p:sp>
        <p:nvSpPr>
          <p:cNvPr id="24" name="Freeform 24"/>
          <p:cNvSpPr/>
          <p:nvPr/>
        </p:nvSpPr>
        <p:spPr>
          <a:xfrm>
            <a:off x="271996" y="201176"/>
            <a:ext cx="1342797" cy="582724"/>
          </a:xfrm>
          <a:custGeom>
            <a:avLst/>
            <a:gdLst/>
            <a:ahLst/>
            <a:cxnLst/>
            <a:rect l="l" t="t" r="r" b="b"/>
            <a:pathLst>
              <a:path w="1678496" h="728405">
                <a:moveTo>
                  <a:pt x="0" y="0"/>
                </a:moveTo>
                <a:lnTo>
                  <a:pt x="1678495" y="0"/>
                </a:lnTo>
                <a:lnTo>
                  <a:pt x="1678495" y="728405"/>
                </a:lnTo>
                <a:lnTo>
                  <a:pt x="0" y="728405"/>
                </a:lnTo>
                <a:lnTo>
                  <a:pt x="0" y="0"/>
                </a:lnTo>
                <a:close/>
              </a:path>
            </a:pathLst>
          </a:custGeom>
          <a:blipFill>
            <a:blip r:embed="rId5">
              <a:extLst>
                <a:ext uri="{96DAC541-7B7A-43D3-8B79-37D633B846F1}">
                  <asvg:svgBlip xmlns:asvg="http://schemas.microsoft.com/office/drawing/2016/SVG/main" r:embed="rId6"/>
                </a:ext>
              </a:extLst>
            </a:blip>
            <a:stretch>
              <a:fillRect t="-122" b="-122"/>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84013"/>
            <a:ext cx="5129093"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Criando a Pasta (tabs)</a:t>
            </a:r>
            <a:endParaRPr lang="en-US" sz="3900" dirty="0"/>
          </a:p>
        </p:txBody>
      </p:sp>
      <p:sp>
        <p:nvSpPr>
          <p:cNvPr id="4" name="Text 1"/>
          <p:cNvSpPr/>
          <p:nvPr/>
        </p:nvSpPr>
        <p:spPr>
          <a:xfrm>
            <a:off x="6280190" y="3501747"/>
            <a:ext cx="7556421" cy="96023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primeiro passo é criar uma pasta chamada </a:t>
            </a:r>
            <a:r>
              <a:rPr lang="en-US" sz="1550" dirty="0">
                <a:solidFill>
                  <a:srgbClr val="000000"/>
                </a:solidFill>
                <a:highlight>
                  <a:srgbClr val="F2F2F2"/>
                </a:highlight>
                <a:latin typeface="Consolas" pitchFamily="34" charset="0"/>
                <a:ea typeface="Consolas" pitchFamily="34" charset="-122"/>
                <a:cs typeface="Consolas" pitchFamily="34" charset="-120"/>
              </a:rPr>
              <a:t>(tabs)</a:t>
            </a:r>
            <a:r>
              <a:rPr lang="en-US" sz="1550" dirty="0">
                <a:solidFill>
                  <a:srgbClr val="000000"/>
                </a:solidFill>
                <a:latin typeface="Varela Round" pitchFamily="34" charset="0"/>
                <a:ea typeface="Varela Round" pitchFamily="34" charset="-122"/>
                <a:cs typeface="Varela Round" pitchFamily="34" charset="-120"/>
              </a:rPr>
              <a:t> dentro do diretório </a:t>
            </a:r>
            <a:r>
              <a:rPr lang="en-US" sz="1550" dirty="0">
                <a:solidFill>
                  <a:srgbClr val="000000"/>
                </a:solidFill>
                <a:highlight>
                  <a:srgbClr val="F2F2F2"/>
                </a:highlight>
                <a:latin typeface="Consolas" pitchFamily="34" charset="0"/>
                <a:ea typeface="Consolas" pitchFamily="34" charset="-122"/>
                <a:cs typeface="Consolas" pitchFamily="34" charset="-120"/>
              </a:rPr>
              <a:t>app</a:t>
            </a:r>
            <a:r>
              <a:rPr lang="en-US" sz="1550" dirty="0">
                <a:solidFill>
                  <a:srgbClr val="000000"/>
                </a:solidFill>
                <a:latin typeface="Varela Round" pitchFamily="34" charset="0"/>
                <a:ea typeface="Varela Round" pitchFamily="34" charset="-122"/>
                <a:cs typeface="Varela Round" pitchFamily="34" charset="-120"/>
              </a:rPr>
              <a:t>. O uso de parênteses no nome da pasta é uma convenção do Expo Router que indica um grupo de rotas com layout compartilhado.</a:t>
            </a:r>
            <a:endParaRPr lang="en-US" sz="1550" dirty="0"/>
          </a:p>
        </p:txBody>
      </p:sp>
      <p:sp>
        <p:nvSpPr>
          <p:cNvPr id="5" name="Text 2"/>
          <p:cNvSpPr/>
          <p:nvPr/>
        </p:nvSpPr>
        <p:spPr>
          <a:xfrm>
            <a:off x="6280190" y="4685228"/>
            <a:ext cx="7556421" cy="96023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Dentro dessa pasta, criaremos um arquivo </a:t>
            </a:r>
            <a:r>
              <a:rPr lang="en-US" sz="1550" dirty="0">
                <a:solidFill>
                  <a:srgbClr val="000000"/>
                </a:solidFill>
                <a:highlight>
                  <a:srgbClr val="F2F2F2"/>
                </a:highlight>
                <a:latin typeface="Consolas" pitchFamily="34" charset="0"/>
                <a:ea typeface="Consolas" pitchFamily="34" charset="-122"/>
                <a:cs typeface="Consolas" pitchFamily="34" charset="-120"/>
              </a:rPr>
              <a:t>_layout.jsx</a:t>
            </a:r>
            <a:r>
              <a:rPr lang="en-US" sz="1550" dirty="0">
                <a:solidFill>
                  <a:srgbClr val="000000"/>
                </a:solidFill>
                <a:latin typeface="Varela Round" pitchFamily="34" charset="0"/>
                <a:ea typeface="Varela Round" pitchFamily="34" charset="-122"/>
                <a:cs typeface="Varela Round" pitchFamily="34" charset="-120"/>
              </a:rPr>
              <a:t> que será responsável por configurar toda a estrutura de navegação em tabs. Este arquivo é fundamental pois define como as abas serão organizadas e apresentadas ao usuário.</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3270885"/>
            <a:ext cx="437555" cy="373142"/>
          </a:xfrm>
          <a:prstGeom prst="roundRect">
            <a:avLst>
              <a:gd name="adj" fmla="val 17872"/>
            </a:avLst>
          </a:prstGeom>
          <a:solidFill>
            <a:srgbClr val="D2F1F9"/>
          </a:solidFill>
          <a:ln/>
        </p:spPr>
      </p:sp>
      <p:sp>
        <p:nvSpPr>
          <p:cNvPr id="3" name="Text 1"/>
          <p:cNvSpPr/>
          <p:nvPr/>
        </p:nvSpPr>
        <p:spPr>
          <a:xfrm>
            <a:off x="912852" y="3330416"/>
            <a:ext cx="199430"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03</a:t>
            </a:r>
            <a:endParaRPr lang="en-US" sz="1250" dirty="0"/>
          </a:p>
        </p:txBody>
      </p:sp>
      <p:sp>
        <p:nvSpPr>
          <p:cNvPr id="4" name="Text 2"/>
          <p:cNvSpPr/>
          <p:nvPr/>
        </p:nvSpPr>
        <p:spPr>
          <a:xfrm>
            <a:off x="793790" y="3723323"/>
            <a:ext cx="5835610"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Implementação das Tabs</a:t>
            </a:r>
            <a:endParaRPr lang="en-US" sz="3900" dirty="0"/>
          </a:p>
        </p:txBody>
      </p:sp>
      <p:sp>
        <p:nvSpPr>
          <p:cNvPr id="5"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Criando a navegação em abas passo a passo</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321356"/>
            <a:ext cx="7860863"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Primeiro Código: Layout das Tabs</a:t>
            </a:r>
            <a:endParaRPr lang="en-US" sz="3900" dirty="0"/>
          </a:p>
        </p:txBody>
      </p:sp>
      <p:sp>
        <p:nvSpPr>
          <p:cNvPr id="3" name="Text 1"/>
          <p:cNvSpPr/>
          <p:nvPr/>
        </p:nvSpPr>
        <p:spPr>
          <a:xfrm>
            <a:off x="793790" y="2338268"/>
            <a:ext cx="13042821"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Vamos criar o arquivo </a:t>
            </a:r>
            <a:r>
              <a:rPr lang="en-US" sz="1550" dirty="0">
                <a:solidFill>
                  <a:srgbClr val="000000"/>
                </a:solidFill>
                <a:highlight>
                  <a:srgbClr val="F2F2F2"/>
                </a:highlight>
                <a:latin typeface="Consolas" pitchFamily="34" charset="0"/>
                <a:ea typeface="Consolas" pitchFamily="34" charset="-122"/>
                <a:cs typeface="Consolas" pitchFamily="34" charset="-120"/>
              </a:rPr>
              <a:t>app/(tabs)/_layout.jsx</a:t>
            </a:r>
            <a:r>
              <a:rPr lang="en-US" sz="1550" dirty="0">
                <a:solidFill>
                  <a:srgbClr val="000000"/>
                </a:solidFill>
                <a:latin typeface="Varela Round" pitchFamily="34" charset="0"/>
                <a:ea typeface="Varela Round" pitchFamily="34" charset="-122"/>
                <a:cs typeface="Varela Round" pitchFamily="34" charset="-120"/>
              </a:rPr>
              <a:t> com a configuração básica:</a:t>
            </a:r>
            <a:endParaRPr lang="en-US" sz="1550" dirty="0"/>
          </a:p>
        </p:txBody>
      </p:sp>
      <p:sp>
        <p:nvSpPr>
          <p:cNvPr id="5" name="Shape 3"/>
          <p:cNvSpPr/>
          <p:nvPr/>
        </p:nvSpPr>
        <p:spPr>
          <a:xfrm>
            <a:off x="783908" y="2886670"/>
            <a:ext cx="13062585" cy="2974302"/>
          </a:xfrm>
          <a:prstGeom prst="roundRect">
            <a:avLst>
              <a:gd name="adj" fmla="val 857"/>
            </a:avLst>
          </a:prstGeom>
          <a:solidFill>
            <a:schemeClr val="bg2">
              <a:lumMod val="25000"/>
            </a:schemeClr>
          </a:solidFill>
          <a:ln/>
        </p:spPr>
      </p:sp>
      <p:sp>
        <p:nvSpPr>
          <p:cNvPr id="6" name="Text 4"/>
          <p:cNvSpPr/>
          <p:nvPr/>
        </p:nvSpPr>
        <p:spPr>
          <a:xfrm>
            <a:off x="982266" y="3035499"/>
            <a:ext cx="12665869" cy="2450902"/>
          </a:xfrm>
          <a:prstGeom prst="rect">
            <a:avLst/>
          </a:prstGeom>
          <a:noFill/>
          <a:ln/>
        </p:spPr>
        <p:txBody>
          <a:bodyPr wrap="square" lIns="0" tIns="0" rIns="0" bIns="0" rtlCol="0" anchor="t"/>
          <a:lstStyle/>
          <a:p>
            <a:r>
              <a:rPr lang="pt-BR" sz="1600" b="0" dirty="0" err="1">
                <a:solidFill>
                  <a:srgbClr val="FF79C6"/>
                </a:solidFill>
                <a:effectLst/>
                <a:latin typeface="Consolas" panose="020B0609020204030204" pitchFamily="49" charset="0"/>
              </a:rPr>
              <a:t>import</a:t>
            </a:r>
            <a:r>
              <a:rPr lang="pt-BR" sz="1600" b="0" dirty="0">
                <a:solidFill>
                  <a:srgbClr val="F8F8F2"/>
                </a:solidFill>
                <a:effectLst/>
                <a:latin typeface="Consolas" panose="020B0609020204030204" pitchFamily="49" charset="0"/>
              </a:rPr>
              <a:t> { </a:t>
            </a:r>
            <a:r>
              <a:rPr lang="pt-BR" sz="1600" b="0" dirty="0" err="1">
                <a:solidFill>
                  <a:srgbClr val="F8F8F2"/>
                </a:solidFill>
                <a:effectLst/>
                <a:latin typeface="Consolas" panose="020B0609020204030204" pitchFamily="49" charset="0"/>
              </a:rPr>
              <a:t>Tabs</a:t>
            </a:r>
            <a:r>
              <a:rPr lang="pt-BR" sz="1600" b="0" dirty="0">
                <a:solidFill>
                  <a:srgbClr val="F8F8F2"/>
                </a:solidFill>
                <a:effectLst/>
                <a:latin typeface="Consolas" panose="020B0609020204030204" pitchFamily="49" charset="0"/>
              </a:rPr>
              <a:t> } </a:t>
            </a:r>
            <a:r>
              <a:rPr lang="pt-BR" sz="1600" b="0" dirty="0" err="1">
                <a:solidFill>
                  <a:srgbClr val="FF79C6"/>
                </a:solidFill>
                <a:effectLst/>
                <a:latin typeface="Consolas" panose="020B0609020204030204" pitchFamily="49" charset="0"/>
              </a:rPr>
              <a:t>from</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expo-</a:t>
            </a:r>
            <a:r>
              <a:rPr lang="pt-BR" sz="1600" b="0" dirty="0" err="1">
                <a:solidFill>
                  <a:srgbClr val="F1FA8C"/>
                </a:solidFill>
                <a:effectLst/>
                <a:latin typeface="Consolas" panose="020B0609020204030204" pitchFamily="49" charset="0"/>
              </a:rPr>
              <a:t>router</a:t>
            </a:r>
            <a:r>
              <a:rPr lang="pt-BR" sz="1600" b="0" dirty="0">
                <a:solidFill>
                  <a:srgbClr val="E9F284"/>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br>
              <a:rPr lang="pt-BR" sz="1600" b="0" dirty="0">
                <a:solidFill>
                  <a:srgbClr val="F8F8F2"/>
                </a:solidFill>
                <a:effectLst/>
                <a:latin typeface="Consolas" panose="020B0609020204030204" pitchFamily="49" charset="0"/>
              </a:rPr>
            </a:br>
            <a:r>
              <a:rPr lang="pt-BR" sz="1600" b="0" dirty="0" err="1">
                <a:solidFill>
                  <a:srgbClr val="FF79C6"/>
                </a:solidFill>
                <a:effectLst/>
                <a:latin typeface="Consolas" panose="020B0609020204030204" pitchFamily="49" charset="0"/>
              </a:rPr>
              <a:t>export</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default</a:t>
            </a:r>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function</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TabsLayout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return</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Tabs</a:t>
            </a:r>
            <a:r>
              <a:rPr lang="pt-BR" sz="1600" b="0" dirty="0">
                <a:solidFill>
                  <a:srgbClr val="F8F8F2"/>
                </a:solidFill>
                <a:effectLst/>
                <a:latin typeface="Consolas" panose="020B0609020204030204" pitchFamily="49" charset="0"/>
              </a:rPr>
              <a:t>&gt;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Tabs.Screen</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name</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index</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Tabs.Screen</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name</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settings</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Tabs</a:t>
            </a:r>
            <a:r>
              <a:rPr lang="pt-BR" sz="1600" b="0" dirty="0">
                <a:solidFill>
                  <a:srgbClr val="F8F8F2"/>
                </a:solidFill>
                <a:effectLst/>
                <a:latin typeface="Consolas" panose="020B0609020204030204" pitchFamily="49" charset="0"/>
              </a:rPr>
              <a:t>&gt;</a:t>
            </a:r>
          </a:p>
          <a:p>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a:t>
            </a:r>
          </a:p>
        </p:txBody>
      </p:sp>
      <p:sp>
        <p:nvSpPr>
          <p:cNvPr id="7" name="Text 5"/>
          <p:cNvSpPr/>
          <p:nvPr/>
        </p:nvSpPr>
        <p:spPr>
          <a:xfrm>
            <a:off x="793790" y="6582966"/>
            <a:ext cx="13042821"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Este código importa o componente </a:t>
            </a:r>
            <a:r>
              <a:rPr lang="en-US" sz="1550" dirty="0">
                <a:solidFill>
                  <a:srgbClr val="000000"/>
                </a:solidFill>
                <a:highlight>
                  <a:srgbClr val="F2F2F2"/>
                </a:highlight>
                <a:latin typeface="Consolas" pitchFamily="34" charset="0"/>
                <a:ea typeface="Consolas" pitchFamily="34" charset="-122"/>
                <a:cs typeface="Consolas" pitchFamily="34" charset="-120"/>
              </a:rPr>
              <a:t>Tabs</a:t>
            </a:r>
            <a:r>
              <a:rPr lang="en-US" sz="1550" dirty="0">
                <a:solidFill>
                  <a:srgbClr val="000000"/>
                </a:solidFill>
                <a:latin typeface="Varela Round" pitchFamily="34" charset="0"/>
                <a:ea typeface="Varela Round" pitchFamily="34" charset="-122"/>
                <a:cs typeface="Varela Round" pitchFamily="34" charset="-120"/>
              </a:rPr>
              <a:t> do Expo Router e define duas telas: </a:t>
            </a:r>
            <a:r>
              <a:rPr lang="en-US" sz="1550" dirty="0">
                <a:solidFill>
                  <a:srgbClr val="000000"/>
                </a:solidFill>
                <a:highlight>
                  <a:srgbClr val="F2F2F2"/>
                </a:highlight>
                <a:latin typeface="Consolas" pitchFamily="34" charset="0"/>
                <a:ea typeface="Consolas" pitchFamily="34" charset="-122"/>
                <a:cs typeface="Consolas" pitchFamily="34" charset="-120"/>
              </a:rPr>
              <a:t>index</a:t>
            </a:r>
            <a:r>
              <a:rPr lang="en-US" sz="1550" dirty="0">
                <a:solidFill>
                  <a:srgbClr val="000000"/>
                </a:solidFill>
                <a:latin typeface="Varela Round" pitchFamily="34" charset="0"/>
                <a:ea typeface="Varela Round" pitchFamily="34" charset="-122"/>
                <a:cs typeface="Varela Round" pitchFamily="34" charset="-120"/>
              </a:rPr>
              <a:t> (nossa Home) e </a:t>
            </a:r>
            <a:r>
              <a:rPr lang="en-US" sz="1550" dirty="0">
                <a:solidFill>
                  <a:srgbClr val="000000"/>
                </a:solidFill>
                <a:highlight>
                  <a:srgbClr val="F2F2F2"/>
                </a:highlight>
                <a:latin typeface="Consolas" pitchFamily="34" charset="0"/>
                <a:ea typeface="Consolas" pitchFamily="34" charset="-122"/>
                <a:cs typeface="Consolas" pitchFamily="34" charset="-120"/>
              </a:rPr>
              <a:t>settings</a:t>
            </a:r>
            <a:r>
              <a:rPr lang="en-US" sz="1550" dirty="0">
                <a:solidFill>
                  <a:srgbClr val="000000"/>
                </a:solidFill>
                <a:latin typeface="Varela Round" pitchFamily="34" charset="0"/>
                <a:ea typeface="Varela Round" pitchFamily="34" charset="-122"/>
                <a:cs typeface="Varela Round" pitchFamily="34" charset="-120"/>
              </a:rPr>
              <a:t> (Configurações).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997744"/>
            <a:ext cx="7740729"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Movendo os Arquivos para (tabs)</a:t>
            </a:r>
            <a:endParaRPr lang="en-US" sz="3900" dirty="0"/>
          </a:p>
        </p:txBody>
      </p:sp>
      <p:pic>
        <p:nvPicPr>
          <p:cNvPr id="3" name="Image 0" descr="preencoded.png"/>
          <p:cNvPicPr>
            <a:picLocks noChangeAspect="1"/>
          </p:cNvPicPr>
          <p:nvPr/>
        </p:nvPicPr>
        <p:blipFill>
          <a:blip r:embed="rId3"/>
          <a:stretch>
            <a:fillRect/>
          </a:stretch>
        </p:blipFill>
        <p:spPr>
          <a:xfrm>
            <a:off x="793790" y="2219682"/>
            <a:ext cx="8308300" cy="4707969"/>
          </a:xfrm>
          <a:prstGeom prst="rect">
            <a:avLst/>
          </a:prstGeom>
        </p:spPr>
      </p:pic>
      <p:sp>
        <p:nvSpPr>
          <p:cNvPr id="4" name="Text 1"/>
          <p:cNvSpPr/>
          <p:nvPr/>
        </p:nvSpPr>
        <p:spPr>
          <a:xfrm>
            <a:off x="9593818" y="2113836"/>
            <a:ext cx="3109079"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Próximo Passo Importante</a:t>
            </a:r>
            <a:endParaRPr lang="en-US" sz="1950" dirty="0"/>
          </a:p>
        </p:txBody>
      </p:sp>
      <p:sp>
        <p:nvSpPr>
          <p:cNvPr id="5" name="Text 2"/>
          <p:cNvSpPr/>
          <p:nvPr/>
        </p:nvSpPr>
        <p:spPr>
          <a:xfrm>
            <a:off x="9593818" y="2622352"/>
            <a:ext cx="4250293" cy="160293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Agora precisamos mover os arquivos </a:t>
            </a:r>
            <a:r>
              <a:rPr lang="en-US" sz="1550" dirty="0">
                <a:solidFill>
                  <a:srgbClr val="000000"/>
                </a:solidFill>
                <a:highlight>
                  <a:srgbClr val="F2F2F2"/>
                </a:highlight>
                <a:latin typeface="Consolas" pitchFamily="34" charset="0"/>
                <a:ea typeface="Consolas" pitchFamily="34" charset="-122"/>
                <a:cs typeface="Consolas" pitchFamily="34" charset="-120"/>
              </a:rPr>
              <a:t>index.jsx</a:t>
            </a:r>
            <a:r>
              <a:rPr lang="en-US" sz="1550" dirty="0">
                <a:solidFill>
                  <a:srgbClr val="000000"/>
                </a:solidFill>
                <a:latin typeface="Varela Round" pitchFamily="34" charset="0"/>
                <a:ea typeface="Varela Round" pitchFamily="34" charset="-122"/>
                <a:cs typeface="Varela Round" pitchFamily="34" charset="-120"/>
              </a:rPr>
              <a:t> e </a:t>
            </a:r>
            <a:r>
              <a:rPr lang="en-US" sz="1550" dirty="0">
                <a:solidFill>
                  <a:srgbClr val="000000"/>
                </a:solidFill>
                <a:highlight>
                  <a:srgbClr val="F2F2F2"/>
                </a:highlight>
                <a:latin typeface="Consolas" pitchFamily="34" charset="0"/>
                <a:ea typeface="Consolas" pitchFamily="34" charset="-122"/>
                <a:cs typeface="Consolas" pitchFamily="34" charset="-120"/>
              </a:rPr>
              <a:t>settings.jsx</a:t>
            </a:r>
            <a:r>
              <a:rPr lang="en-US" sz="1550" dirty="0">
                <a:solidFill>
                  <a:srgbClr val="000000"/>
                </a:solidFill>
                <a:latin typeface="Varela Round" pitchFamily="34" charset="0"/>
                <a:ea typeface="Varela Round" pitchFamily="34" charset="-122"/>
                <a:cs typeface="Varela Round" pitchFamily="34" charset="-120"/>
              </a:rPr>
              <a:t> para dentro da pasta </a:t>
            </a:r>
            <a:r>
              <a:rPr lang="en-US" sz="1550" dirty="0">
                <a:solidFill>
                  <a:srgbClr val="000000"/>
                </a:solidFill>
                <a:highlight>
                  <a:srgbClr val="F2F2F2"/>
                </a:highlight>
                <a:latin typeface="Consolas" pitchFamily="34" charset="0"/>
                <a:ea typeface="Consolas" pitchFamily="34" charset="-122"/>
                <a:cs typeface="Consolas" pitchFamily="34" charset="-120"/>
              </a:rPr>
              <a:t>(tabs)</a:t>
            </a:r>
            <a:r>
              <a:rPr lang="en-US" sz="1550" dirty="0">
                <a:solidFill>
                  <a:srgbClr val="000000"/>
                </a:solidFill>
                <a:latin typeface="Varela Round" pitchFamily="34" charset="0"/>
                <a:ea typeface="Varela Round" pitchFamily="34" charset="-122"/>
                <a:cs typeface="Varela Round" pitchFamily="34" charset="-120"/>
              </a:rPr>
              <a:t>. Isso é essencial para que o Expo Router reconheça essas páginas como parte da navegação em tabs.</a:t>
            </a:r>
            <a:endParaRPr lang="en-US" sz="1550" dirty="0"/>
          </a:p>
        </p:txBody>
      </p:sp>
      <p:sp>
        <p:nvSpPr>
          <p:cNvPr id="6" name="Text 3"/>
          <p:cNvSpPr/>
          <p:nvPr/>
        </p:nvSpPr>
        <p:spPr>
          <a:xfrm>
            <a:off x="9593818" y="4403884"/>
            <a:ext cx="4250293" cy="95261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Atenção:</a:t>
            </a:r>
            <a:r>
              <a:rPr lang="en-US" sz="1550" dirty="0">
                <a:solidFill>
                  <a:srgbClr val="000000"/>
                </a:solidFill>
                <a:latin typeface="Varela Round" pitchFamily="34" charset="0"/>
                <a:ea typeface="Varela Round" pitchFamily="34" charset="-122"/>
                <a:cs typeface="Varela Round" pitchFamily="34" charset="-120"/>
              </a:rPr>
              <a:t> Ao mover os arquivos, você precisará ajustar os imports dos styles, adicionando </a:t>
            </a:r>
            <a:endParaRPr lang="en-US" sz="1550" dirty="0"/>
          </a:p>
        </p:txBody>
      </p:sp>
      <p:sp>
        <p:nvSpPr>
          <p:cNvPr id="7" name="Shape 4"/>
          <p:cNvSpPr/>
          <p:nvPr/>
        </p:nvSpPr>
        <p:spPr>
          <a:xfrm>
            <a:off x="9593818" y="5579745"/>
            <a:ext cx="4250293" cy="615196"/>
          </a:xfrm>
          <a:prstGeom prst="roundRect">
            <a:avLst>
              <a:gd name="adj" fmla="val 13550"/>
            </a:avLst>
          </a:prstGeom>
          <a:solidFill>
            <a:srgbClr val="F2F2F2"/>
          </a:solidFill>
          <a:ln/>
        </p:spPr>
      </p:sp>
      <p:sp>
        <p:nvSpPr>
          <p:cNvPr id="8" name="Shape 5"/>
          <p:cNvSpPr/>
          <p:nvPr/>
        </p:nvSpPr>
        <p:spPr>
          <a:xfrm>
            <a:off x="9583936" y="5579745"/>
            <a:ext cx="4270058" cy="615196"/>
          </a:xfrm>
          <a:prstGeom prst="roundRect">
            <a:avLst>
              <a:gd name="adj" fmla="val 4839"/>
            </a:avLst>
          </a:prstGeom>
          <a:solidFill>
            <a:srgbClr val="F2F2F2"/>
          </a:solidFill>
          <a:ln/>
        </p:spPr>
      </p:sp>
      <p:sp>
        <p:nvSpPr>
          <p:cNvPr id="9" name="Text 6"/>
          <p:cNvSpPr/>
          <p:nvPr/>
        </p:nvSpPr>
        <p:spPr>
          <a:xfrm>
            <a:off x="9782294" y="5728573"/>
            <a:ext cx="387334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../../styles/styles</a:t>
            </a:r>
            <a:endParaRPr lang="en-US" sz="1550" dirty="0"/>
          </a:p>
        </p:txBody>
      </p:sp>
      <p:sp>
        <p:nvSpPr>
          <p:cNvPr id="10" name="Text 7"/>
          <p:cNvSpPr/>
          <p:nvPr/>
        </p:nvSpPr>
        <p:spPr>
          <a:xfrm>
            <a:off x="9593818" y="6418183"/>
            <a:ext cx="4250293"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 no caminho para subir um nível na hierarquia de pastas.</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686276"/>
            <a:ext cx="7172682"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Atualizando o Layout Principal</a:t>
            </a:r>
            <a:endParaRPr lang="en-US" sz="3900" dirty="0"/>
          </a:p>
        </p:txBody>
      </p:sp>
      <p:sp>
        <p:nvSpPr>
          <p:cNvPr id="3" name="Text 1"/>
          <p:cNvSpPr/>
          <p:nvPr/>
        </p:nvSpPr>
        <p:spPr>
          <a:xfrm>
            <a:off x="793790" y="1703189"/>
            <a:ext cx="13042821"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 arquivo </a:t>
            </a:r>
            <a:r>
              <a:rPr lang="en-US" sz="1550" dirty="0">
                <a:solidFill>
                  <a:srgbClr val="000000"/>
                </a:solidFill>
                <a:highlight>
                  <a:srgbClr val="F2F2F2"/>
                </a:highlight>
                <a:latin typeface="Consolas" pitchFamily="34" charset="0"/>
                <a:ea typeface="Consolas" pitchFamily="34" charset="-122"/>
                <a:cs typeface="Consolas" pitchFamily="34" charset="-120"/>
              </a:rPr>
              <a:t>app/_layout.jsx</a:t>
            </a:r>
            <a:r>
              <a:rPr lang="en-US" sz="1550" dirty="0">
                <a:solidFill>
                  <a:srgbClr val="000000"/>
                </a:solidFill>
                <a:latin typeface="Varela Round" pitchFamily="34" charset="0"/>
                <a:ea typeface="Varela Round" pitchFamily="34" charset="-122"/>
                <a:cs typeface="Varela Round" pitchFamily="34" charset="-120"/>
              </a:rPr>
              <a:t>, precisamos informar que temos tabs na aplicação:</a:t>
            </a:r>
            <a:endParaRPr lang="en-US" sz="1550" dirty="0"/>
          </a:p>
        </p:txBody>
      </p:sp>
      <p:sp>
        <p:nvSpPr>
          <p:cNvPr id="4" name="Shape 2"/>
          <p:cNvSpPr/>
          <p:nvPr/>
        </p:nvSpPr>
        <p:spPr>
          <a:xfrm>
            <a:off x="793790" y="2251591"/>
            <a:ext cx="13042821" cy="4743212"/>
          </a:xfrm>
          <a:prstGeom prst="roundRect">
            <a:avLst>
              <a:gd name="adj" fmla="val 1757"/>
            </a:avLst>
          </a:prstGeom>
          <a:solidFill>
            <a:srgbClr val="F2F2F2"/>
          </a:solidFill>
          <a:ln/>
        </p:spPr>
      </p:sp>
      <p:sp>
        <p:nvSpPr>
          <p:cNvPr id="5" name="Shape 3"/>
          <p:cNvSpPr/>
          <p:nvPr/>
        </p:nvSpPr>
        <p:spPr>
          <a:xfrm>
            <a:off x="783908" y="2251591"/>
            <a:ext cx="13062585" cy="4743212"/>
          </a:xfrm>
          <a:prstGeom prst="roundRect">
            <a:avLst>
              <a:gd name="adj" fmla="val 628"/>
            </a:avLst>
          </a:prstGeom>
          <a:solidFill>
            <a:srgbClr val="F2F2F2"/>
          </a:solidFill>
          <a:ln/>
        </p:spPr>
      </p:sp>
      <p:sp>
        <p:nvSpPr>
          <p:cNvPr id="6" name="Text 4"/>
          <p:cNvSpPr/>
          <p:nvPr/>
        </p:nvSpPr>
        <p:spPr>
          <a:xfrm>
            <a:off x="982266" y="2400419"/>
            <a:ext cx="12665869" cy="4445556"/>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import { Stack } from "expo-router"</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import { StatusBar } from "expo-status-bar"</a:t>
            </a:r>
            <a:endParaRPr lang="en-US" sz="1550" dirty="0"/>
          </a:p>
          <a:p>
            <a:pPr marL="0" indent="0" algn="l">
              <a:lnSpc>
                <a:spcPts val="2500"/>
              </a:lnSpc>
              <a:buNone/>
            </a:pP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export default function RootLayout()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return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&lt;&gt;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&lt;Stack&gt;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&lt;Stack.Screen name="tabs" options={{ headerShown: false }} /&gt;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&lt;Stack.Screen name="+not-found" options={{ headerTitle: "Erro" }} /&gt;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&lt;/Stack&gt;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&lt;StatusBar style="auto" /&gt;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&lt;/&gt;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p:txBody>
      </p:sp>
      <p:sp>
        <p:nvSpPr>
          <p:cNvPr id="7" name="Text 5"/>
          <p:cNvSpPr/>
          <p:nvPr/>
        </p:nvSpPr>
        <p:spPr>
          <a:xfrm>
            <a:off x="793790" y="7218045"/>
            <a:ext cx="13042821"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a:t>
            </a:r>
            <a:r>
              <a:rPr lang="en-US" sz="1550" dirty="0">
                <a:solidFill>
                  <a:srgbClr val="000000"/>
                </a:solidFill>
                <a:highlight>
                  <a:srgbClr val="F2F2F2"/>
                </a:highlight>
                <a:latin typeface="Consolas" pitchFamily="34" charset="0"/>
                <a:ea typeface="Consolas" pitchFamily="34" charset="-122"/>
                <a:cs typeface="Consolas" pitchFamily="34" charset="-120"/>
              </a:rPr>
              <a:t>headerShown: false</a:t>
            </a:r>
            <a:r>
              <a:rPr lang="en-US" sz="1550" dirty="0">
                <a:solidFill>
                  <a:srgbClr val="000000"/>
                </a:solidFill>
                <a:latin typeface="Varela Round" pitchFamily="34" charset="0"/>
                <a:ea typeface="Varela Round" pitchFamily="34" charset="-122"/>
                <a:cs typeface="Varela Round" pitchFamily="34" charset="-120"/>
              </a:rPr>
              <a:t> é crucial para evitar a duplicação de headers na tela.</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234446"/>
            <a:ext cx="681847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Atualizando a index Principal</a:t>
            </a:r>
            <a:endParaRPr lang="en-US" sz="3900" dirty="0"/>
          </a:p>
        </p:txBody>
      </p:sp>
      <p:sp>
        <p:nvSpPr>
          <p:cNvPr id="3" name="Text 1"/>
          <p:cNvSpPr/>
          <p:nvPr/>
        </p:nvSpPr>
        <p:spPr>
          <a:xfrm>
            <a:off x="793790" y="325135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Precisamos redirecionar nossa index principal para tabs:</a:t>
            </a:r>
            <a:endParaRPr lang="en-US" sz="1550" dirty="0"/>
          </a:p>
        </p:txBody>
      </p:sp>
      <p:sp>
        <p:nvSpPr>
          <p:cNvPr id="4" name="Shape 2"/>
          <p:cNvSpPr/>
          <p:nvPr/>
        </p:nvSpPr>
        <p:spPr>
          <a:xfrm>
            <a:off x="793790" y="3792141"/>
            <a:ext cx="13042821" cy="2202894"/>
          </a:xfrm>
          <a:prstGeom prst="roundRect">
            <a:avLst>
              <a:gd name="adj" fmla="val 3784"/>
            </a:avLst>
          </a:prstGeom>
          <a:solidFill>
            <a:srgbClr val="F2F2F2"/>
          </a:solidFill>
          <a:ln/>
        </p:spPr>
      </p:sp>
      <p:sp>
        <p:nvSpPr>
          <p:cNvPr id="5" name="Shape 3"/>
          <p:cNvSpPr/>
          <p:nvPr/>
        </p:nvSpPr>
        <p:spPr>
          <a:xfrm>
            <a:off x="783908" y="3792141"/>
            <a:ext cx="13062585" cy="2202894"/>
          </a:xfrm>
          <a:prstGeom prst="roundRect">
            <a:avLst>
              <a:gd name="adj" fmla="val 1351"/>
            </a:avLst>
          </a:prstGeom>
          <a:solidFill>
            <a:srgbClr val="F2F2F2"/>
          </a:solidFill>
          <a:ln/>
        </p:spPr>
      </p:sp>
      <p:sp>
        <p:nvSpPr>
          <p:cNvPr id="6" name="Text 4"/>
          <p:cNvSpPr/>
          <p:nvPr/>
        </p:nvSpPr>
        <p:spPr>
          <a:xfrm>
            <a:off x="982266" y="3940969"/>
            <a:ext cx="12665869" cy="190523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import { Redirect } from "expo-router"
export default function Index() {
  return &lt;Redirect href="/tabs" /&gt;
}
</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8159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Testando a Implementação Básica</a:t>
            </a:r>
            <a:endParaRPr lang="en-US" sz="3900" dirty="0"/>
          </a:p>
        </p:txBody>
      </p:sp>
      <p:sp>
        <p:nvSpPr>
          <p:cNvPr id="4" name="Text 1"/>
          <p:cNvSpPr/>
          <p:nvPr/>
        </p:nvSpPr>
        <p:spPr>
          <a:xfrm>
            <a:off x="6280190" y="3819406"/>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Neste momento, ao executar o aplicativo, você já verá a navegação em tabs funcionando! Aparecerá uma barra inferior com dois botões, permitindo alternar entre as telas Home e Settings.</a:t>
            </a:r>
            <a:endParaRPr lang="en-US" sz="1550" dirty="0"/>
          </a:p>
        </p:txBody>
      </p:sp>
      <p:sp>
        <p:nvSpPr>
          <p:cNvPr id="5" name="Text 2"/>
          <p:cNvSpPr/>
          <p:nvPr/>
        </p:nvSpPr>
        <p:spPr>
          <a:xfrm>
            <a:off x="6280190" y="499526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É normal que a aparência ainda não esteja ideal — os ícones podem aparecer quebrados e as cores podem não corresponder ao tema do app. Vamos resolver isso nas próximas etapas de personalização.</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793790" y="3270885"/>
            <a:ext cx="437555" cy="373142"/>
          </a:xfrm>
          <a:prstGeom prst="roundRect">
            <a:avLst>
              <a:gd name="adj" fmla="val 17872"/>
            </a:avLst>
          </a:prstGeom>
          <a:solidFill>
            <a:srgbClr val="D2F1F9"/>
          </a:solidFill>
          <a:ln/>
        </p:spPr>
      </p:sp>
      <p:sp>
        <p:nvSpPr>
          <p:cNvPr id="3" name="Text 1"/>
          <p:cNvSpPr/>
          <p:nvPr/>
        </p:nvSpPr>
        <p:spPr>
          <a:xfrm>
            <a:off x="912852" y="3330416"/>
            <a:ext cx="199430"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04</a:t>
            </a:r>
            <a:endParaRPr lang="en-US" sz="1250" dirty="0"/>
          </a:p>
        </p:txBody>
      </p:sp>
      <p:sp>
        <p:nvSpPr>
          <p:cNvPr id="4" name="Text 2"/>
          <p:cNvSpPr/>
          <p:nvPr/>
        </p:nvSpPr>
        <p:spPr>
          <a:xfrm>
            <a:off x="793790" y="3723323"/>
            <a:ext cx="5070515"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Personalização Visual</a:t>
            </a:r>
            <a:endParaRPr lang="en-US" sz="3900" dirty="0"/>
          </a:p>
        </p:txBody>
      </p:sp>
      <p:sp>
        <p:nvSpPr>
          <p:cNvPr id="5"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Ajustando cores, ícones e estilos da barra de tabs</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658892"/>
            <a:ext cx="730115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Configurando Cores do Header</a:t>
            </a:r>
            <a:endParaRPr lang="en-US" sz="3900" dirty="0"/>
          </a:p>
        </p:txBody>
      </p:sp>
      <p:sp>
        <p:nvSpPr>
          <p:cNvPr id="3" name="Text 1"/>
          <p:cNvSpPr/>
          <p:nvPr/>
        </p:nvSpPr>
        <p:spPr>
          <a:xfrm>
            <a:off x="793790" y="1675805"/>
            <a:ext cx="13042821"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Vamos adicionar </a:t>
            </a:r>
            <a:r>
              <a:rPr lang="en-US" sz="1550" dirty="0">
                <a:solidFill>
                  <a:srgbClr val="000000"/>
                </a:solidFill>
                <a:highlight>
                  <a:srgbClr val="F2F2F2"/>
                </a:highlight>
                <a:latin typeface="Consolas" pitchFamily="34" charset="0"/>
                <a:ea typeface="Consolas" pitchFamily="34" charset="-122"/>
                <a:cs typeface="Consolas" pitchFamily="34" charset="-120"/>
              </a:rPr>
              <a:t>screenOptions</a:t>
            </a:r>
            <a:r>
              <a:rPr lang="en-US" sz="1550" dirty="0">
                <a:solidFill>
                  <a:srgbClr val="000000"/>
                </a:solidFill>
                <a:latin typeface="Varela Round" pitchFamily="34" charset="0"/>
                <a:ea typeface="Varela Round" pitchFamily="34" charset="-122"/>
                <a:cs typeface="Varela Round" pitchFamily="34" charset="-120"/>
              </a:rPr>
              <a:t> ao nosso TabsLayout para personalizar a aparência:</a:t>
            </a:r>
            <a:endParaRPr lang="en-US" sz="1550" dirty="0"/>
          </a:p>
        </p:txBody>
      </p:sp>
      <p:sp>
        <p:nvSpPr>
          <p:cNvPr id="4" name="Shape 2"/>
          <p:cNvSpPr/>
          <p:nvPr/>
        </p:nvSpPr>
        <p:spPr>
          <a:xfrm>
            <a:off x="793790" y="2224207"/>
            <a:ext cx="13042821" cy="2837974"/>
          </a:xfrm>
          <a:prstGeom prst="roundRect">
            <a:avLst>
              <a:gd name="adj" fmla="val 2937"/>
            </a:avLst>
          </a:prstGeom>
          <a:solidFill>
            <a:srgbClr val="F2F2F2"/>
          </a:solidFill>
          <a:ln/>
        </p:spPr>
      </p:sp>
      <p:sp>
        <p:nvSpPr>
          <p:cNvPr id="5" name="Shape 3"/>
          <p:cNvSpPr/>
          <p:nvPr/>
        </p:nvSpPr>
        <p:spPr>
          <a:xfrm>
            <a:off x="783908" y="2224207"/>
            <a:ext cx="13062585" cy="2837974"/>
          </a:xfrm>
          <a:prstGeom prst="roundRect">
            <a:avLst>
              <a:gd name="adj" fmla="val 1049"/>
            </a:avLst>
          </a:prstGeom>
          <a:solidFill>
            <a:srgbClr val="F2F2F2"/>
          </a:solidFill>
          <a:ln/>
        </p:spPr>
      </p:sp>
      <p:sp>
        <p:nvSpPr>
          <p:cNvPr id="6" name="Text 4"/>
          <p:cNvSpPr/>
          <p:nvPr/>
        </p:nvSpPr>
        <p:spPr>
          <a:xfrm>
            <a:off x="982266" y="2373035"/>
            <a:ext cx="12665869" cy="254031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&lt;Tabs</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screenOptions={{</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headerStyle: { backgroundColor: "#E94560"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headerTintColor: "#FFFFFF",</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tabBarActiveTintColor: "#E94560",</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tabBarInactiveTintColor: "gray"</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&gt;</a:t>
            </a:r>
            <a:endParaRPr lang="en-US" sz="1550" dirty="0"/>
          </a:p>
        </p:txBody>
      </p:sp>
      <p:sp>
        <p:nvSpPr>
          <p:cNvPr id="7" name="Text 5"/>
          <p:cNvSpPr/>
          <p:nvPr/>
        </p:nvSpPr>
        <p:spPr>
          <a:xfrm>
            <a:off x="793790" y="5483781"/>
            <a:ext cx="2895481"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Propriedades Explicadas</a:t>
            </a:r>
            <a:endParaRPr lang="en-US" sz="1950" dirty="0"/>
          </a:p>
        </p:txBody>
      </p:sp>
      <p:sp>
        <p:nvSpPr>
          <p:cNvPr id="8" name="Text 6"/>
          <p:cNvSpPr/>
          <p:nvPr/>
        </p:nvSpPr>
        <p:spPr>
          <a:xfrm>
            <a:off x="793790" y="5992297"/>
            <a:ext cx="6279356" cy="1270236"/>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headerStyle</a:t>
            </a:r>
            <a:r>
              <a:rPr lang="en-US" sz="1550" dirty="0">
                <a:solidFill>
                  <a:srgbClr val="000000"/>
                </a:solidFill>
                <a:latin typeface="Varela Round" pitchFamily="34" charset="0"/>
                <a:ea typeface="Varela Round" pitchFamily="34" charset="-122"/>
                <a:cs typeface="Varela Round" pitchFamily="34" charset="-120"/>
              </a:rPr>
              <a:t> - Define o estilo do cabeçalho superior</a:t>
            </a:r>
            <a:endParaRPr lang="en-US" sz="1550" dirty="0"/>
          </a:p>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headerTintColor</a:t>
            </a:r>
            <a:r>
              <a:rPr lang="en-US" sz="1550" dirty="0">
                <a:solidFill>
                  <a:srgbClr val="000000"/>
                </a:solidFill>
                <a:latin typeface="Varela Round" pitchFamily="34" charset="0"/>
                <a:ea typeface="Varela Round" pitchFamily="34" charset="-122"/>
                <a:cs typeface="Varela Round" pitchFamily="34" charset="-120"/>
              </a:rPr>
              <a:t> - Cor do texto no header</a:t>
            </a:r>
            <a:endParaRPr lang="en-US" sz="1550" dirty="0"/>
          </a:p>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tabBarActiveTintColor</a:t>
            </a:r>
            <a:r>
              <a:rPr lang="en-US" sz="1550" dirty="0">
                <a:solidFill>
                  <a:srgbClr val="000000"/>
                </a:solidFill>
                <a:latin typeface="Varela Round" pitchFamily="34" charset="0"/>
                <a:ea typeface="Varela Round" pitchFamily="34" charset="-122"/>
                <a:cs typeface="Varela Round" pitchFamily="34" charset="-120"/>
              </a:rPr>
              <a:t> - Cor da tab ativa</a:t>
            </a:r>
            <a:endParaRPr lang="en-US" sz="1550" dirty="0"/>
          </a:p>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tabBarInactiveTintColor</a:t>
            </a:r>
            <a:r>
              <a:rPr lang="en-US" sz="1550" dirty="0">
                <a:solidFill>
                  <a:srgbClr val="000000"/>
                </a:solidFill>
                <a:latin typeface="Varela Round" pitchFamily="34" charset="0"/>
                <a:ea typeface="Varela Round" pitchFamily="34" charset="-122"/>
                <a:cs typeface="Varela Round" pitchFamily="34" charset="-120"/>
              </a:rPr>
              <a:t> - Cor das tabs inativas</a:t>
            </a:r>
            <a:endParaRPr lang="en-US" sz="1550" dirty="0"/>
          </a:p>
        </p:txBody>
      </p:sp>
      <p:sp>
        <p:nvSpPr>
          <p:cNvPr id="9" name="Shape 7"/>
          <p:cNvSpPr/>
          <p:nvPr/>
        </p:nvSpPr>
        <p:spPr>
          <a:xfrm>
            <a:off x="7421999" y="5285423"/>
            <a:ext cx="6565106" cy="2285167"/>
          </a:xfrm>
          <a:prstGeom prst="roundRect">
            <a:avLst>
              <a:gd name="adj" fmla="val 6253"/>
            </a:avLst>
          </a:prstGeom>
          <a:solidFill>
            <a:srgbClr val="54C8E8"/>
          </a:solidFill>
          <a:ln/>
        </p:spPr>
      </p:sp>
      <p:sp>
        <p:nvSpPr>
          <p:cNvPr id="10" name="Text 8"/>
          <p:cNvSpPr/>
          <p:nvPr/>
        </p:nvSpPr>
        <p:spPr>
          <a:xfrm>
            <a:off x="7620357" y="548378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Dica Importante</a:t>
            </a:r>
            <a:endParaRPr lang="en-US" sz="1950" dirty="0"/>
          </a:p>
        </p:txBody>
      </p:sp>
      <p:sp>
        <p:nvSpPr>
          <p:cNvPr id="11" name="Text 9"/>
          <p:cNvSpPr/>
          <p:nvPr/>
        </p:nvSpPr>
        <p:spPr>
          <a:xfrm>
            <a:off x="7620357" y="5992297"/>
            <a:ext cx="6168390"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Use as cores do tema Firjan SENAI: #54c8e8 (azul principal), #0082AD (azul escuro), #343739 (cinza escuro) e #747372 (cinza médio) para manter a identidade visual institucional.</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641747"/>
            <a:ext cx="7528679" cy="558165"/>
          </a:xfrm>
          <a:prstGeom prst="rect">
            <a:avLst/>
          </a:prstGeom>
          <a:noFill/>
          <a:ln/>
        </p:spPr>
        <p:txBody>
          <a:bodyPr wrap="none" lIns="0" tIns="0" rIns="0" bIns="0" rtlCol="0" anchor="t"/>
          <a:lstStyle/>
          <a:p>
            <a:pPr marL="0" indent="0" algn="l">
              <a:lnSpc>
                <a:spcPts val="4350"/>
              </a:lnSpc>
              <a:buNone/>
            </a:pPr>
            <a:r>
              <a:rPr lang="en-US" sz="3500" b="1" dirty="0">
                <a:solidFill>
                  <a:srgbClr val="0082AD"/>
                </a:solidFill>
                <a:latin typeface="Varela Round Bold" pitchFamily="34" charset="0"/>
                <a:ea typeface="Varela Round Bold" pitchFamily="34" charset="-122"/>
                <a:cs typeface="Varela Round Bold" pitchFamily="34" charset="-120"/>
              </a:rPr>
              <a:t>Adicionando Títulos Personalizados</a:t>
            </a:r>
            <a:endParaRPr lang="en-US" sz="3500" dirty="0"/>
          </a:p>
        </p:txBody>
      </p:sp>
      <p:sp>
        <p:nvSpPr>
          <p:cNvPr id="3" name="Text 1"/>
          <p:cNvSpPr/>
          <p:nvPr/>
        </p:nvSpPr>
        <p:spPr>
          <a:xfrm>
            <a:off x="793790" y="1521381"/>
            <a:ext cx="13042821" cy="279083"/>
          </a:xfrm>
          <a:prstGeom prst="rect">
            <a:avLst/>
          </a:prstGeom>
          <a:noFill/>
          <a:ln/>
        </p:spPr>
        <p:txBody>
          <a:bodyPr wrap="non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Podemos melhorar os nomes exibidos nas tabs usando a propriedade </a:t>
            </a:r>
            <a:r>
              <a:rPr lang="en-US" sz="1400" dirty="0">
                <a:solidFill>
                  <a:srgbClr val="000000"/>
                </a:solidFill>
                <a:highlight>
                  <a:srgbClr val="F2F2F2"/>
                </a:highlight>
                <a:latin typeface="Consolas" pitchFamily="34" charset="0"/>
                <a:ea typeface="Consolas" pitchFamily="34" charset="-122"/>
                <a:cs typeface="Consolas" pitchFamily="34" charset="-120"/>
              </a:rPr>
              <a:t>options</a:t>
            </a:r>
            <a:r>
              <a:rPr lang="en-US" sz="1400" dirty="0">
                <a:solidFill>
                  <a:srgbClr val="000000"/>
                </a:solidFill>
                <a:latin typeface="Varela Round" pitchFamily="34" charset="0"/>
                <a:ea typeface="Varela Round" pitchFamily="34" charset="-122"/>
                <a:cs typeface="Varela Round" pitchFamily="34" charset="-120"/>
              </a:rPr>
              <a:t> tabs/_layout.jsx:</a:t>
            </a:r>
            <a:endParaRPr lang="en-US" sz="1400" dirty="0"/>
          </a:p>
        </p:txBody>
      </p:sp>
      <p:sp>
        <p:nvSpPr>
          <p:cNvPr id="4" name="Shape 2"/>
          <p:cNvSpPr/>
          <p:nvPr/>
        </p:nvSpPr>
        <p:spPr>
          <a:xfrm>
            <a:off x="793790" y="1981319"/>
            <a:ext cx="13042821" cy="4882753"/>
          </a:xfrm>
          <a:prstGeom prst="roundRect">
            <a:avLst>
              <a:gd name="adj" fmla="val 1536"/>
            </a:avLst>
          </a:prstGeom>
          <a:solidFill>
            <a:srgbClr val="F2F2F2"/>
          </a:solidFill>
          <a:ln/>
        </p:spPr>
      </p:sp>
      <p:sp>
        <p:nvSpPr>
          <p:cNvPr id="5" name="Shape 3"/>
          <p:cNvSpPr/>
          <p:nvPr/>
        </p:nvSpPr>
        <p:spPr>
          <a:xfrm>
            <a:off x="784860" y="1981319"/>
            <a:ext cx="13060680" cy="4882753"/>
          </a:xfrm>
          <a:prstGeom prst="roundRect">
            <a:avLst>
              <a:gd name="adj" fmla="val 549"/>
            </a:avLst>
          </a:prstGeom>
          <a:solidFill>
            <a:srgbClr val="F2F2F2"/>
          </a:solidFill>
          <a:ln/>
        </p:spPr>
      </p:sp>
      <p:sp>
        <p:nvSpPr>
          <p:cNvPr id="6" name="Text 4"/>
          <p:cNvSpPr/>
          <p:nvPr/>
        </p:nvSpPr>
        <p:spPr>
          <a:xfrm>
            <a:off x="963454" y="2115264"/>
            <a:ext cx="12703493" cy="4614863"/>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import { Tabs } from "expo-router"</a:t>
            </a:r>
            <a:endParaRPr lang="en-US" sz="1400" dirty="0"/>
          </a:p>
          <a:p>
            <a:pPr marL="0" indent="0" algn="l">
              <a:lnSpc>
                <a:spcPts val="2100"/>
              </a:lnSpc>
              <a:buNone/>
            </a:pP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export default function TabsLayout() {</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return (</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&lt;Tabs</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screenOptions={{</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headerStyle: { backgroundColor: "#E94560" },</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headerTintColor: "#FFFFFF",</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tabBarActiveTintColor: "#E94560",</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tabBarInactiveTintColor: "gray"</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&gt;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&lt;Tabs.Screen name="index" options={{ title: "Home" }} /&gt;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&lt;Tabs.Screen name="settings" options={{ title: "Configurações" }} /&gt;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&lt;/Tabs&gt;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a:t>
            </a:r>
            <a:endParaRPr lang="en-US" sz="1400" dirty="0"/>
          </a:p>
        </p:txBody>
      </p:sp>
      <p:sp>
        <p:nvSpPr>
          <p:cNvPr id="7" name="Text 5"/>
          <p:cNvSpPr/>
          <p:nvPr/>
        </p:nvSpPr>
        <p:spPr>
          <a:xfrm>
            <a:off x="793790" y="7044928"/>
            <a:ext cx="13042821" cy="542925"/>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Agora, ao invés de mostrar "index" e "settings", o aplicativo exibirá "Home" e "Configurações" tanto no header superior quanto na barra de tabs inferior, proporcionando uma experiência mais profissional e intuitiva.</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151703"/>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Navegação em Tabs (Abas) no React Native</a:t>
            </a:r>
            <a:endParaRPr lang="en-US" sz="3900" dirty="0"/>
          </a:p>
        </p:txBody>
      </p:sp>
      <p:sp>
        <p:nvSpPr>
          <p:cNvPr id="4" name="Shape 1"/>
          <p:cNvSpPr/>
          <p:nvPr/>
        </p:nvSpPr>
        <p:spPr>
          <a:xfrm>
            <a:off x="6280190" y="4697135"/>
            <a:ext cx="1168241" cy="373142"/>
          </a:xfrm>
          <a:prstGeom prst="roundRect">
            <a:avLst>
              <a:gd name="adj" fmla="val 17872"/>
            </a:avLst>
          </a:prstGeom>
          <a:solidFill>
            <a:srgbClr val="D2F1F9"/>
          </a:solidFill>
          <a:ln/>
        </p:spPr>
      </p:sp>
      <p:sp>
        <p:nvSpPr>
          <p:cNvPr id="5" name="Text 2"/>
          <p:cNvSpPr/>
          <p:nvPr/>
        </p:nvSpPr>
        <p:spPr>
          <a:xfrm>
            <a:off x="6399252" y="4756666"/>
            <a:ext cx="93011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SENAI 2026</a:t>
            </a:r>
            <a:endParaRPr lang="en-US" sz="1250" dirty="0"/>
          </a:p>
        </p:txBody>
      </p:sp>
      <p:sp>
        <p:nvSpPr>
          <p:cNvPr id="6" name="Shape 3"/>
          <p:cNvSpPr/>
          <p:nvPr/>
        </p:nvSpPr>
        <p:spPr>
          <a:xfrm>
            <a:off x="7547610" y="4689515"/>
            <a:ext cx="2551271" cy="388382"/>
          </a:xfrm>
          <a:prstGeom prst="roundRect">
            <a:avLst>
              <a:gd name="adj" fmla="val 17171"/>
            </a:avLst>
          </a:prstGeom>
          <a:noFill/>
          <a:ln w="7620">
            <a:solidFill>
              <a:srgbClr val="54C8E8"/>
            </a:solidFill>
            <a:prstDash val="solid"/>
          </a:ln>
        </p:spPr>
      </p:sp>
      <p:sp>
        <p:nvSpPr>
          <p:cNvPr id="7" name="Text 4"/>
          <p:cNvSpPr/>
          <p:nvPr/>
        </p:nvSpPr>
        <p:spPr>
          <a:xfrm>
            <a:off x="7674293" y="4756666"/>
            <a:ext cx="2297906" cy="254079"/>
          </a:xfrm>
          <a:prstGeom prst="rect">
            <a:avLst/>
          </a:prstGeom>
          <a:noFill/>
          <a:ln/>
        </p:spPr>
        <p:txBody>
          <a:bodyPr wrap="none" lIns="0" tIns="0" rIns="0" bIns="0" rtlCol="0" anchor="t"/>
          <a:lstStyle/>
          <a:p>
            <a:pPr marL="0" indent="0" algn="l">
              <a:lnSpc>
                <a:spcPts val="2000"/>
              </a:lnSpc>
              <a:buNone/>
            </a:pPr>
            <a:r>
              <a:rPr lang="en-US" sz="1250" dirty="0">
                <a:solidFill>
                  <a:srgbClr val="54C8E8"/>
                </a:solidFill>
                <a:latin typeface="Varela Round" pitchFamily="34" charset="0"/>
                <a:ea typeface="Varela Round" pitchFamily="34" charset="-122"/>
                <a:cs typeface="Varela Round" pitchFamily="34" charset="-120"/>
              </a:rPr>
              <a:t>DESENVOLVIMENTO MOBILE</a:t>
            </a:r>
            <a:endParaRPr lang="en-US" sz="12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557689"/>
            <a:ext cx="5281851" cy="434102"/>
          </a:xfrm>
          <a:prstGeom prst="rect">
            <a:avLst/>
          </a:prstGeom>
          <a:noFill/>
          <a:ln/>
        </p:spPr>
        <p:txBody>
          <a:bodyPr wrap="none" lIns="0" tIns="0" rIns="0" bIns="0" rtlCol="0" anchor="t"/>
          <a:lstStyle/>
          <a:p>
            <a:pPr marL="0" indent="0" algn="l">
              <a:lnSpc>
                <a:spcPts val="3400"/>
              </a:lnSpc>
              <a:buNone/>
            </a:pPr>
            <a:r>
              <a:rPr lang="en-US" sz="2700" b="1" dirty="0">
                <a:solidFill>
                  <a:srgbClr val="0082AD"/>
                </a:solidFill>
                <a:latin typeface="Varela Round Bold" pitchFamily="34" charset="0"/>
                <a:ea typeface="Varela Round Bold" pitchFamily="34" charset="-122"/>
                <a:cs typeface="Varela Round Bold" pitchFamily="34" charset="-120"/>
              </a:rPr>
              <a:t>Implementando Ícones nas Tabs</a:t>
            </a:r>
            <a:endParaRPr lang="en-US" sz="2700" dirty="0"/>
          </a:p>
        </p:txBody>
      </p:sp>
      <p:sp>
        <p:nvSpPr>
          <p:cNvPr id="3" name="Text 1"/>
          <p:cNvSpPr/>
          <p:nvPr/>
        </p:nvSpPr>
        <p:spPr>
          <a:xfrm>
            <a:off x="793790" y="1234797"/>
            <a:ext cx="1736646" cy="217051"/>
          </a:xfrm>
          <a:prstGeom prst="rect">
            <a:avLst/>
          </a:prstGeom>
          <a:noFill/>
          <a:ln/>
        </p:spPr>
        <p:txBody>
          <a:bodyPr wrap="none" lIns="0" tIns="0" rIns="0" bIns="0" rtlCol="0" anchor="t"/>
          <a:lstStyle/>
          <a:p>
            <a:pPr marL="0" indent="0" algn="l">
              <a:lnSpc>
                <a:spcPts val="1700"/>
              </a:lnSpc>
              <a:buNone/>
            </a:pPr>
            <a:r>
              <a:rPr lang="en-US" sz="1350" b="1" dirty="0">
                <a:solidFill>
                  <a:srgbClr val="0082AD"/>
                </a:solidFill>
                <a:latin typeface="Varela Round Bold" pitchFamily="34" charset="0"/>
                <a:ea typeface="Varela Round Bold" pitchFamily="34" charset="-122"/>
                <a:cs typeface="Varela Round Bold" pitchFamily="34" charset="-120"/>
              </a:rPr>
              <a:t>Código para Ícones</a:t>
            </a:r>
            <a:endParaRPr lang="en-US" sz="1350" dirty="0"/>
          </a:p>
        </p:txBody>
      </p:sp>
      <p:sp>
        <p:nvSpPr>
          <p:cNvPr id="4" name="Shape 2"/>
          <p:cNvSpPr/>
          <p:nvPr/>
        </p:nvSpPr>
        <p:spPr>
          <a:xfrm>
            <a:off x="793790" y="1561148"/>
            <a:ext cx="7957780" cy="5499021"/>
          </a:xfrm>
          <a:prstGeom prst="roundRect">
            <a:avLst>
              <a:gd name="adj" fmla="val 1061"/>
            </a:avLst>
          </a:prstGeom>
          <a:solidFill>
            <a:srgbClr val="F2F2F2"/>
          </a:solidFill>
          <a:ln/>
        </p:spPr>
      </p:sp>
      <p:sp>
        <p:nvSpPr>
          <p:cNvPr id="5" name="Shape 3"/>
          <p:cNvSpPr/>
          <p:nvPr/>
        </p:nvSpPr>
        <p:spPr>
          <a:xfrm>
            <a:off x="786884" y="1561148"/>
            <a:ext cx="7971592" cy="5499021"/>
          </a:xfrm>
          <a:prstGeom prst="roundRect">
            <a:avLst>
              <a:gd name="adj" fmla="val 379"/>
            </a:avLst>
          </a:prstGeom>
          <a:solidFill>
            <a:srgbClr val="F2F2F2"/>
          </a:solidFill>
          <a:ln/>
        </p:spPr>
      </p:sp>
      <p:sp>
        <p:nvSpPr>
          <p:cNvPr id="6" name="Text 4"/>
          <p:cNvSpPr/>
          <p:nvPr/>
        </p:nvSpPr>
        <p:spPr>
          <a:xfrm>
            <a:off x="925711" y="1665327"/>
            <a:ext cx="7693938" cy="5290661"/>
          </a:xfrm>
          <a:prstGeom prst="rect">
            <a:avLst/>
          </a:prstGeom>
          <a:noFill/>
          <a:ln/>
        </p:spPr>
        <p:txBody>
          <a:bodyPr wrap="square" lIns="0" tIns="0" rIns="0" bIns="0" rtlCol="0" anchor="t"/>
          <a:lstStyle/>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import { FontAwesome } from "@expo/vector-icons"</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import { Tabs } from "expo-router"</a:t>
            </a:r>
            <a:endParaRPr lang="en-US" sz="1050" dirty="0"/>
          </a:p>
          <a:p>
            <a:pPr marL="0" indent="0" algn="l">
              <a:lnSpc>
                <a:spcPts val="1450"/>
              </a:lnSpc>
              <a:buNone/>
            </a:pP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export default function TabsLayout() {</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return (</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&lt;Tabs</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screenOptions={{</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headerStyle: { backgroundColor: "#E94560" },</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headerTintColor: "#FFFFFF",</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tabBarActiveTintColor: "#E94560",</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tabBarInactiveTintColor: "gray"</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&gt;</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&lt;Tabs.Screen</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name="index"</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options={{</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title: "Home",</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tabBarIcon: ({ color }) =&gt; (&lt;FontAwesome size={28} name="home" color={color} /&gt;)</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 /&gt;</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&lt;Tabs.Screen</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name="settings"</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options={{</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title: "Configurações",</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tabBarIcon: ({ color }) =&gt; (&lt;FontAwesome size={28} name="gear" color={color} /&gt;)</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 /&gt;</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&lt;/Tabs&gt;</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    )</a:t>
            </a:r>
            <a:endParaRPr lang="en-US" sz="1050" dirty="0"/>
          </a:p>
          <a:p>
            <a:pPr marL="0" indent="0" algn="l">
              <a:lnSpc>
                <a:spcPts val="1450"/>
              </a:lnSpc>
              <a:buNone/>
            </a:pPr>
            <a:r>
              <a:rPr lang="en-US" sz="1050" dirty="0">
                <a:solidFill>
                  <a:srgbClr val="000000"/>
                </a:solidFill>
                <a:highlight>
                  <a:srgbClr val="F2F2F2"/>
                </a:highlight>
                <a:latin typeface="Consolas" pitchFamily="34" charset="0"/>
                <a:ea typeface="Consolas" pitchFamily="34" charset="-122"/>
                <a:cs typeface="Consolas" pitchFamily="34" charset="-120"/>
              </a:rPr>
              <a:t>}</a:t>
            </a:r>
            <a:endParaRPr lang="en-US" sz="1050" dirty="0"/>
          </a:p>
        </p:txBody>
      </p:sp>
      <p:pic>
        <p:nvPicPr>
          <p:cNvPr id="7" name="Image 0" descr="preencoded.png"/>
          <p:cNvPicPr>
            <a:picLocks noChangeAspect="1"/>
          </p:cNvPicPr>
          <p:nvPr/>
        </p:nvPicPr>
        <p:blipFill>
          <a:blip r:embed="rId3"/>
          <a:stretch>
            <a:fillRect/>
          </a:stretch>
        </p:blipFill>
        <p:spPr>
          <a:xfrm>
            <a:off x="9809917" y="3212306"/>
            <a:ext cx="3322201" cy="1882497"/>
          </a:xfrm>
          <a:prstGeom prst="rect">
            <a:avLst/>
          </a:prstGeom>
        </p:spPr>
      </p:pic>
      <p:sp>
        <p:nvSpPr>
          <p:cNvPr id="8" name="Text 5"/>
          <p:cNvSpPr/>
          <p:nvPr/>
        </p:nvSpPr>
        <p:spPr>
          <a:xfrm>
            <a:off x="793790" y="7278767"/>
            <a:ext cx="13042821" cy="393144"/>
          </a:xfrm>
          <a:prstGeom prst="rect">
            <a:avLst/>
          </a:prstGeom>
          <a:noFill/>
          <a:ln/>
        </p:spPr>
        <p:txBody>
          <a:bodyPr wrap="square" lIns="0" tIns="0" rIns="0" bIns="0" rtlCol="0" anchor="t"/>
          <a:lstStyle/>
          <a:p>
            <a:pPr marL="0" indent="0" algn="l">
              <a:lnSpc>
                <a:spcPts val="1450"/>
              </a:lnSpc>
              <a:buNone/>
            </a:pPr>
            <a:r>
              <a:rPr lang="en-US" sz="1050" dirty="0">
                <a:solidFill>
                  <a:srgbClr val="000000"/>
                </a:solidFill>
                <a:latin typeface="Varela Round" pitchFamily="34" charset="0"/>
                <a:ea typeface="Varela Round" pitchFamily="34" charset="-122"/>
                <a:cs typeface="Varela Round" pitchFamily="34" charset="-120"/>
              </a:rPr>
              <a:t>A propriedade </a:t>
            </a:r>
            <a:r>
              <a:rPr lang="en-US" sz="1050" dirty="0">
                <a:solidFill>
                  <a:srgbClr val="000000"/>
                </a:solidFill>
                <a:highlight>
                  <a:srgbClr val="F2F2F2"/>
                </a:highlight>
                <a:latin typeface="Consolas" pitchFamily="34" charset="0"/>
                <a:ea typeface="Consolas" pitchFamily="34" charset="-122"/>
                <a:cs typeface="Consolas" pitchFamily="34" charset="-120"/>
              </a:rPr>
              <a:t>tabBarIcon</a:t>
            </a:r>
            <a:r>
              <a:rPr lang="en-US" sz="1050" dirty="0">
                <a:solidFill>
                  <a:srgbClr val="000000"/>
                </a:solidFill>
                <a:latin typeface="Varela Round" pitchFamily="34" charset="0"/>
                <a:ea typeface="Varela Round" pitchFamily="34" charset="-122"/>
                <a:cs typeface="Varela Round" pitchFamily="34" charset="-120"/>
              </a:rPr>
              <a:t> recebe uma função que retorna o componente do ícone. O parâmetro </a:t>
            </a:r>
            <a:r>
              <a:rPr lang="en-US" sz="1050" dirty="0">
                <a:solidFill>
                  <a:srgbClr val="000000"/>
                </a:solidFill>
                <a:highlight>
                  <a:srgbClr val="F2F2F2"/>
                </a:highlight>
                <a:latin typeface="Consolas" pitchFamily="34" charset="0"/>
                <a:ea typeface="Consolas" pitchFamily="34" charset="-122"/>
                <a:cs typeface="Consolas" pitchFamily="34" charset="-120"/>
              </a:rPr>
              <a:t>color</a:t>
            </a:r>
            <a:r>
              <a:rPr lang="en-US" sz="1050" dirty="0">
                <a:solidFill>
                  <a:srgbClr val="000000"/>
                </a:solidFill>
                <a:latin typeface="Varela Round" pitchFamily="34" charset="0"/>
                <a:ea typeface="Varela Round" pitchFamily="34" charset="-122"/>
                <a:cs typeface="Varela Round" pitchFamily="34" charset="-120"/>
              </a:rPr>
              <a:t> é fornecido automaticamente e muda conforme a tab está ativa ou inativa, seguindo as cores definidas em </a:t>
            </a:r>
            <a:r>
              <a:rPr lang="en-US" sz="1050" dirty="0">
                <a:solidFill>
                  <a:srgbClr val="000000"/>
                </a:solidFill>
                <a:highlight>
                  <a:srgbClr val="F2F2F2"/>
                </a:highlight>
                <a:latin typeface="Consolas" pitchFamily="34" charset="0"/>
                <a:ea typeface="Consolas" pitchFamily="34" charset="-122"/>
                <a:cs typeface="Consolas" pitchFamily="34" charset="-120"/>
              </a:rPr>
              <a:t>tabBarActiveTintColor</a:t>
            </a:r>
            <a:r>
              <a:rPr lang="en-US" sz="1050" dirty="0">
                <a:solidFill>
                  <a:srgbClr val="000000"/>
                </a:solidFill>
                <a:latin typeface="Varela Round" pitchFamily="34" charset="0"/>
                <a:ea typeface="Varela Round" pitchFamily="34" charset="-122"/>
                <a:cs typeface="Varela Round" pitchFamily="34" charset="-120"/>
              </a:rPr>
              <a:t> e </a:t>
            </a:r>
            <a:r>
              <a:rPr lang="en-US" sz="1050" dirty="0">
                <a:solidFill>
                  <a:srgbClr val="000000"/>
                </a:solidFill>
                <a:highlight>
                  <a:srgbClr val="F2F2F2"/>
                </a:highlight>
                <a:latin typeface="Consolas" pitchFamily="34" charset="0"/>
                <a:ea typeface="Consolas" pitchFamily="34" charset="-122"/>
                <a:cs typeface="Consolas" pitchFamily="34" charset="-120"/>
              </a:rPr>
              <a:t>tabBarInactiveTintColor</a:t>
            </a:r>
            <a:r>
              <a:rPr lang="en-US" sz="1050" dirty="0">
                <a:solidFill>
                  <a:srgbClr val="000000"/>
                </a:solidFill>
                <a:latin typeface="Varela Round" pitchFamily="34" charset="0"/>
                <a:ea typeface="Varela Round" pitchFamily="34" charset="-122"/>
                <a:cs typeface="Varela Round" pitchFamily="34" charset="-120"/>
              </a:rPr>
              <a:t>.</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2584490"/>
            <a:ext cx="7439620"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Escolhendo Ícones Apropriados</a:t>
            </a:r>
            <a:endParaRPr lang="en-US" sz="3900" dirty="0"/>
          </a:p>
        </p:txBody>
      </p:sp>
      <p:pic>
        <p:nvPicPr>
          <p:cNvPr id="3" name="Image 0" descr="preencoded.png"/>
          <p:cNvPicPr>
            <a:picLocks noChangeAspect="1"/>
          </p:cNvPicPr>
          <p:nvPr/>
        </p:nvPicPr>
        <p:blipFill>
          <a:blip r:embed="rId3"/>
          <a:stretch>
            <a:fillRect/>
          </a:stretch>
        </p:blipFill>
        <p:spPr>
          <a:xfrm>
            <a:off x="793790" y="3601403"/>
            <a:ext cx="1502688" cy="1502688"/>
          </a:xfrm>
          <a:prstGeom prst="rect">
            <a:avLst/>
          </a:prstGeom>
        </p:spPr>
      </p:pic>
      <p:sp>
        <p:nvSpPr>
          <p:cNvPr id="4" name="Text 1"/>
          <p:cNvSpPr/>
          <p:nvPr/>
        </p:nvSpPr>
        <p:spPr>
          <a:xfrm>
            <a:off x="2544485" y="3601403"/>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Home</a:t>
            </a:r>
            <a:endParaRPr lang="en-US" sz="1950" dirty="0"/>
          </a:p>
        </p:txBody>
      </p:sp>
      <p:sp>
        <p:nvSpPr>
          <p:cNvPr id="5" name="Text 2"/>
          <p:cNvSpPr/>
          <p:nvPr/>
        </p:nvSpPr>
        <p:spPr>
          <a:xfrm>
            <a:off x="2544485" y="4030623"/>
            <a:ext cx="2431494"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name="home"</a:t>
            </a:r>
            <a:r>
              <a:rPr lang="en-US" sz="1550" dirty="0">
                <a:solidFill>
                  <a:srgbClr val="000000"/>
                </a:solidFill>
                <a:latin typeface="Varela Round" pitchFamily="34" charset="0"/>
                <a:ea typeface="Varela Round" pitchFamily="34" charset="-122"/>
                <a:cs typeface="Varela Round" pitchFamily="34" charset="-120"/>
              </a:rPr>
              <a:t> - Ícone de casa para a página inicial</a:t>
            </a:r>
            <a:endParaRPr lang="en-US" sz="1550" dirty="0"/>
          </a:p>
        </p:txBody>
      </p:sp>
      <p:pic>
        <p:nvPicPr>
          <p:cNvPr id="6" name="Image 1" descr="preencoded.png"/>
          <p:cNvPicPr>
            <a:picLocks noChangeAspect="1"/>
          </p:cNvPicPr>
          <p:nvPr/>
        </p:nvPicPr>
        <p:blipFill>
          <a:blip r:embed="rId4"/>
          <a:stretch>
            <a:fillRect/>
          </a:stretch>
        </p:blipFill>
        <p:spPr>
          <a:xfrm>
            <a:off x="5223986" y="3601403"/>
            <a:ext cx="1502807" cy="1502807"/>
          </a:xfrm>
          <a:prstGeom prst="rect">
            <a:avLst/>
          </a:prstGeom>
        </p:spPr>
      </p:pic>
      <p:sp>
        <p:nvSpPr>
          <p:cNvPr id="7" name="Text 3"/>
          <p:cNvSpPr/>
          <p:nvPr/>
        </p:nvSpPr>
        <p:spPr>
          <a:xfrm>
            <a:off x="6974800" y="3601403"/>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Configurações</a:t>
            </a:r>
            <a:endParaRPr lang="en-US" sz="1950" dirty="0"/>
          </a:p>
        </p:txBody>
      </p:sp>
      <p:sp>
        <p:nvSpPr>
          <p:cNvPr id="8" name="Text 4"/>
          <p:cNvSpPr/>
          <p:nvPr/>
        </p:nvSpPr>
        <p:spPr>
          <a:xfrm>
            <a:off x="6974800" y="4030623"/>
            <a:ext cx="2431494" cy="96023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name="cog"</a:t>
            </a:r>
            <a:r>
              <a:rPr lang="en-US" sz="1550" dirty="0">
                <a:solidFill>
                  <a:srgbClr val="000000"/>
                </a:solidFill>
                <a:latin typeface="Varela Round" pitchFamily="34" charset="0"/>
                <a:ea typeface="Varela Round" pitchFamily="34" charset="-122"/>
                <a:cs typeface="Varela Round" pitchFamily="34" charset="-120"/>
              </a:rPr>
              <a:t> - Engrenagem para configurações</a:t>
            </a:r>
            <a:endParaRPr lang="en-US" sz="1550" dirty="0"/>
          </a:p>
        </p:txBody>
      </p:sp>
      <p:pic>
        <p:nvPicPr>
          <p:cNvPr id="9" name="Image 2" descr="preencoded.png"/>
          <p:cNvPicPr>
            <a:picLocks noChangeAspect="1"/>
          </p:cNvPicPr>
          <p:nvPr/>
        </p:nvPicPr>
        <p:blipFill>
          <a:blip r:embed="rId5"/>
          <a:stretch>
            <a:fillRect/>
          </a:stretch>
        </p:blipFill>
        <p:spPr>
          <a:xfrm>
            <a:off x="9654302" y="3601403"/>
            <a:ext cx="1502807" cy="1502807"/>
          </a:xfrm>
          <a:prstGeom prst="rect">
            <a:avLst/>
          </a:prstGeom>
        </p:spPr>
      </p:pic>
      <p:sp>
        <p:nvSpPr>
          <p:cNvPr id="10" name="Text 5"/>
          <p:cNvSpPr/>
          <p:nvPr/>
        </p:nvSpPr>
        <p:spPr>
          <a:xfrm>
            <a:off x="11405116" y="3601403"/>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Produtos</a:t>
            </a:r>
            <a:endParaRPr lang="en-US" sz="1950" dirty="0"/>
          </a:p>
        </p:txBody>
      </p:sp>
      <p:sp>
        <p:nvSpPr>
          <p:cNvPr id="11" name="Text 6"/>
          <p:cNvSpPr/>
          <p:nvPr/>
        </p:nvSpPr>
        <p:spPr>
          <a:xfrm>
            <a:off x="11405116" y="4030623"/>
            <a:ext cx="2431494"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name="shopping-bag"</a:t>
            </a:r>
            <a:r>
              <a:rPr lang="en-US" sz="1550" dirty="0">
                <a:solidFill>
                  <a:srgbClr val="000000"/>
                </a:solidFill>
                <a:latin typeface="Varela Round" pitchFamily="34" charset="0"/>
                <a:ea typeface="Varela Round" pitchFamily="34" charset="-122"/>
                <a:cs typeface="Varela Round" pitchFamily="34" charset="-120"/>
              </a:rPr>
              <a:t> - Sacola para produtos</a:t>
            </a:r>
            <a:endParaRPr lang="en-US" sz="1550" dirty="0"/>
          </a:p>
        </p:txBody>
      </p:sp>
      <p:sp>
        <p:nvSpPr>
          <p:cNvPr id="12" name="Text 7"/>
          <p:cNvSpPr/>
          <p:nvPr/>
        </p:nvSpPr>
        <p:spPr>
          <a:xfrm>
            <a:off x="793790" y="5327452"/>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Visite </a:t>
            </a:r>
            <a:r>
              <a:rPr lang="en-US" sz="1550" u="sng" dirty="0">
                <a:solidFill>
                  <a:srgbClr val="000000"/>
                </a:solidFill>
                <a:latin typeface="Varela Round" pitchFamily="34" charset="0"/>
                <a:ea typeface="Varela Round" pitchFamily="34" charset="-122"/>
                <a:cs typeface="Varela Round" pitchFamily="34" charset="-120"/>
              </a:rPr>
              <a:t>icons.expo.fyi</a:t>
            </a:r>
            <a:r>
              <a:rPr lang="en-US" sz="1550" dirty="0">
                <a:solidFill>
                  <a:srgbClr val="000000"/>
                </a:solidFill>
                <a:latin typeface="Varela Round" pitchFamily="34" charset="0"/>
                <a:ea typeface="Varela Round" pitchFamily="34" charset="-122"/>
                <a:cs typeface="Varela Round" pitchFamily="34" charset="-120"/>
              </a:rPr>
              <a:t> para explorar todos os ícones disponíveis do FontAwesome e escolher os mais adequados para seu aplicativo.</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793790" y="3270885"/>
            <a:ext cx="437555" cy="373142"/>
          </a:xfrm>
          <a:prstGeom prst="roundRect">
            <a:avLst>
              <a:gd name="adj" fmla="val 17872"/>
            </a:avLst>
          </a:prstGeom>
          <a:solidFill>
            <a:srgbClr val="D2F1F9"/>
          </a:solidFill>
          <a:ln/>
        </p:spPr>
      </p:sp>
      <p:sp>
        <p:nvSpPr>
          <p:cNvPr id="3" name="Text 1"/>
          <p:cNvSpPr/>
          <p:nvPr/>
        </p:nvSpPr>
        <p:spPr>
          <a:xfrm>
            <a:off x="912852" y="3330416"/>
            <a:ext cx="199430"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05</a:t>
            </a:r>
            <a:endParaRPr lang="en-US" sz="1250" dirty="0"/>
          </a:p>
        </p:txBody>
      </p:sp>
      <p:sp>
        <p:nvSpPr>
          <p:cNvPr id="4" name="Text 2"/>
          <p:cNvSpPr/>
          <p:nvPr/>
        </p:nvSpPr>
        <p:spPr>
          <a:xfrm>
            <a:off x="793790" y="3723323"/>
            <a:ext cx="632233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Combinando Tabs e Stacks</a:t>
            </a:r>
            <a:endParaRPr lang="en-US" sz="3900" dirty="0"/>
          </a:p>
        </p:txBody>
      </p:sp>
      <p:sp>
        <p:nvSpPr>
          <p:cNvPr id="5"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Integrando diferentes tipos de navegação no mesmo aplicativo</a:t>
            </a:r>
            <a:endParaRPr lang="en-US" sz="15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22884"/>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Por Que Combinar Tabs e Stacks?</a:t>
            </a:r>
            <a:endParaRPr lang="en-US" sz="3900" dirty="0"/>
          </a:p>
        </p:txBody>
      </p:sp>
      <p:sp>
        <p:nvSpPr>
          <p:cNvPr id="4" name="Text 1"/>
          <p:cNvSpPr/>
          <p:nvPr/>
        </p:nvSpPr>
        <p:spPr>
          <a:xfrm>
            <a:off x="793790" y="366069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aplicativos reais, é comum ter uma navegação em tabs onde cada tab contém sua própria pilha (stack) de navegação. Por exemplo, na tab de Produtos, você pode ter uma lista de produtos e, ao clicar em um, navegar para a tela de detalhes — tudo isso sem sair da tab.</a:t>
            </a:r>
            <a:endParaRPr lang="en-US" sz="1550" dirty="0"/>
          </a:p>
        </p:txBody>
      </p:sp>
      <p:sp>
        <p:nvSpPr>
          <p:cNvPr id="5" name="Text 2"/>
          <p:cNvSpPr/>
          <p:nvPr/>
        </p:nvSpPr>
        <p:spPr>
          <a:xfrm>
            <a:off x="793790" y="515409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Isso permite que cada seção do app mantenha seu próprio histórico de navegação independente, melhorando significativamente a experiência do usuário.</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1285280"/>
            <a:ext cx="758594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Criando a Estrutura de Produtos</a:t>
            </a:r>
            <a:endParaRPr lang="en-US" sz="3900" dirty="0"/>
          </a:p>
        </p:txBody>
      </p:sp>
      <p:pic>
        <p:nvPicPr>
          <p:cNvPr id="3" name="Image 0" descr="preencoded.png"/>
          <p:cNvPicPr>
            <a:picLocks noChangeAspect="1"/>
          </p:cNvPicPr>
          <p:nvPr/>
        </p:nvPicPr>
        <p:blipFill>
          <a:blip r:embed="rId3"/>
          <a:stretch>
            <a:fillRect/>
          </a:stretch>
        </p:blipFill>
        <p:spPr>
          <a:xfrm>
            <a:off x="2243852" y="2302193"/>
            <a:ext cx="10142696" cy="4642009"/>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91188" y="3461178"/>
            <a:ext cx="652132" cy="652133"/>
          </a:xfrm>
          <a:prstGeom prst="rect">
            <a:avLst/>
          </a:prstGeom>
        </p:spPr>
      </p:pic>
      <p:sp>
        <p:nvSpPr>
          <p:cNvPr id="5" name="Text 1"/>
          <p:cNvSpPr/>
          <p:nvPr/>
        </p:nvSpPr>
        <p:spPr>
          <a:xfrm>
            <a:off x="10010178" y="5658457"/>
            <a:ext cx="1904228" cy="733650"/>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Configurar stack</a:t>
            </a:r>
            <a:endParaRPr lang="en-US" sz="1350" dirty="0"/>
          </a:p>
        </p:txBody>
      </p:sp>
      <p:pic>
        <p:nvPicPr>
          <p:cNvPr id="6"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203771" y="3462400"/>
            <a:ext cx="652132" cy="652133"/>
          </a:xfrm>
          <a:prstGeom prst="rect">
            <a:avLst/>
          </a:prstGeom>
        </p:spPr>
      </p:pic>
      <p:sp>
        <p:nvSpPr>
          <p:cNvPr id="7" name="Text 2"/>
          <p:cNvSpPr/>
          <p:nvPr/>
        </p:nvSpPr>
        <p:spPr>
          <a:xfrm>
            <a:off x="7610329" y="5658457"/>
            <a:ext cx="1904228" cy="733650"/>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Mover páginas</a:t>
            </a:r>
            <a:endParaRPr lang="en-US" sz="1350" dirty="0"/>
          </a:p>
        </p:txBody>
      </p:sp>
      <p:pic>
        <p:nvPicPr>
          <p:cNvPr id="8"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5816964" y="3462400"/>
            <a:ext cx="652133" cy="652133"/>
          </a:xfrm>
          <a:prstGeom prst="rect">
            <a:avLst/>
          </a:prstGeom>
        </p:spPr>
      </p:pic>
      <p:sp>
        <p:nvSpPr>
          <p:cNvPr id="9" name="Text 3"/>
          <p:cNvSpPr/>
          <p:nvPr/>
        </p:nvSpPr>
        <p:spPr>
          <a:xfrm>
            <a:off x="5223523" y="5658457"/>
            <a:ext cx="1904228" cy="733650"/>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Adicionar _layout</a:t>
            </a:r>
            <a:endParaRPr lang="en-US" sz="1350" dirty="0"/>
          </a:p>
        </p:txBody>
      </p:sp>
      <p:pic>
        <p:nvPicPr>
          <p:cNvPr id="10" name="Image 4" descr="preencoded.png"/>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3417115" y="3462400"/>
            <a:ext cx="652133" cy="652133"/>
          </a:xfrm>
          <a:prstGeom prst="rect">
            <a:avLst/>
          </a:prstGeom>
        </p:spPr>
      </p:pic>
      <p:sp>
        <p:nvSpPr>
          <p:cNvPr id="11" name="Text 4"/>
          <p:cNvSpPr/>
          <p:nvPr/>
        </p:nvSpPr>
        <p:spPr>
          <a:xfrm>
            <a:off x="2784546" y="5291633"/>
            <a:ext cx="1904228" cy="1467299"/>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Colocar a pasta de produtos em tabs</a:t>
            </a:r>
            <a:endParaRPr lang="en-US" sz="13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654129"/>
            <a:ext cx="7540347"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Estrutura de Arquivos Completa</a:t>
            </a:r>
            <a:endParaRPr lang="en-US" sz="3900" dirty="0"/>
          </a:p>
        </p:txBody>
      </p:sp>
      <p:sp>
        <p:nvSpPr>
          <p:cNvPr id="3" name="Shape 1"/>
          <p:cNvSpPr/>
          <p:nvPr/>
        </p:nvSpPr>
        <p:spPr>
          <a:xfrm>
            <a:off x="793790" y="1671042"/>
            <a:ext cx="13042821" cy="3790593"/>
          </a:xfrm>
          <a:prstGeom prst="roundRect">
            <a:avLst>
              <a:gd name="adj" fmla="val 2199"/>
            </a:avLst>
          </a:prstGeom>
          <a:solidFill>
            <a:srgbClr val="F2F2F2"/>
          </a:solidFill>
          <a:ln/>
        </p:spPr>
      </p:sp>
      <p:sp>
        <p:nvSpPr>
          <p:cNvPr id="4" name="Shape 2"/>
          <p:cNvSpPr/>
          <p:nvPr/>
        </p:nvSpPr>
        <p:spPr>
          <a:xfrm>
            <a:off x="783908" y="1671042"/>
            <a:ext cx="13062585" cy="3790593"/>
          </a:xfrm>
          <a:prstGeom prst="roundRect">
            <a:avLst>
              <a:gd name="adj" fmla="val 785"/>
            </a:avLst>
          </a:prstGeom>
          <a:solidFill>
            <a:srgbClr val="F2F2F2"/>
          </a:solidFill>
          <a:ln/>
        </p:spPr>
      </p:sp>
      <p:sp>
        <p:nvSpPr>
          <p:cNvPr id="5" name="Text 3"/>
          <p:cNvSpPr/>
          <p:nvPr/>
        </p:nvSpPr>
        <p:spPr>
          <a:xfrm>
            <a:off x="982266" y="1819870"/>
            <a:ext cx="12665869" cy="3492937"/>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app/</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_layout.jsx</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tabs/</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 _layout.jsx</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 index.jsx</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 settings.jsx</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 products/</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 _layout.jsx</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 index.jsx</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 [id].jsx</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+not-found.jsx</a:t>
            </a:r>
            <a:endParaRPr lang="en-US" sz="1550" dirty="0"/>
          </a:p>
        </p:txBody>
      </p:sp>
      <p:sp>
        <p:nvSpPr>
          <p:cNvPr id="6" name="Text 4"/>
          <p:cNvSpPr/>
          <p:nvPr/>
        </p:nvSpPr>
        <p:spPr>
          <a:xfrm>
            <a:off x="793790" y="588323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Arquivos Principais</a:t>
            </a:r>
            <a:endParaRPr lang="en-US" sz="1950" dirty="0"/>
          </a:p>
        </p:txBody>
      </p:sp>
      <p:sp>
        <p:nvSpPr>
          <p:cNvPr id="7" name="Text 5"/>
          <p:cNvSpPr/>
          <p:nvPr/>
        </p:nvSpPr>
        <p:spPr>
          <a:xfrm>
            <a:off x="793790" y="6391751"/>
            <a:ext cx="6279356" cy="952677"/>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app/_layout.jsx</a:t>
            </a:r>
            <a:r>
              <a:rPr lang="en-US" sz="1550" dirty="0">
                <a:solidFill>
                  <a:srgbClr val="000000"/>
                </a:solidFill>
                <a:latin typeface="Varela Round" pitchFamily="34" charset="0"/>
                <a:ea typeface="Varela Round" pitchFamily="34" charset="-122"/>
                <a:cs typeface="Varela Round" pitchFamily="34" charset="-120"/>
              </a:rPr>
              <a:t> - Layout raiz</a:t>
            </a:r>
            <a:endParaRPr lang="en-US" sz="1550" dirty="0"/>
          </a:p>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tabs/_layout.jsx</a:t>
            </a:r>
            <a:r>
              <a:rPr lang="en-US" sz="1550" dirty="0">
                <a:solidFill>
                  <a:srgbClr val="000000"/>
                </a:solidFill>
                <a:latin typeface="Varela Round" pitchFamily="34" charset="0"/>
                <a:ea typeface="Varela Round" pitchFamily="34" charset="-122"/>
                <a:cs typeface="Varela Round" pitchFamily="34" charset="-120"/>
              </a:rPr>
              <a:t> - Configuração das tabs</a:t>
            </a:r>
            <a:endParaRPr lang="en-US" sz="1550" dirty="0"/>
          </a:p>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products/_layout.jsx</a:t>
            </a:r>
            <a:r>
              <a:rPr lang="en-US" sz="1550" dirty="0">
                <a:solidFill>
                  <a:srgbClr val="000000"/>
                </a:solidFill>
                <a:latin typeface="Varela Round" pitchFamily="34" charset="0"/>
                <a:ea typeface="Varela Round" pitchFamily="34" charset="-122"/>
                <a:cs typeface="Varela Round" pitchFamily="34" charset="-120"/>
              </a:rPr>
              <a:t> - Stack de produtos</a:t>
            </a:r>
            <a:endParaRPr lang="en-US" sz="1550" dirty="0"/>
          </a:p>
        </p:txBody>
      </p:sp>
      <p:sp>
        <p:nvSpPr>
          <p:cNvPr id="8" name="Shape 6"/>
          <p:cNvSpPr/>
          <p:nvPr/>
        </p:nvSpPr>
        <p:spPr>
          <a:xfrm>
            <a:off x="7421999" y="5684877"/>
            <a:ext cx="6565106" cy="1890593"/>
          </a:xfrm>
          <a:prstGeom prst="roundRect">
            <a:avLst>
              <a:gd name="adj" fmla="val 7559"/>
            </a:avLst>
          </a:prstGeom>
          <a:solidFill>
            <a:srgbClr val="54C8E8"/>
          </a:solidFill>
          <a:ln/>
        </p:spPr>
      </p:sp>
      <p:sp>
        <p:nvSpPr>
          <p:cNvPr id="9" name="Text 7"/>
          <p:cNvSpPr/>
          <p:nvPr/>
        </p:nvSpPr>
        <p:spPr>
          <a:xfrm>
            <a:off x="7620357" y="588323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Organização Clara</a:t>
            </a:r>
            <a:endParaRPr lang="en-US" sz="1950" dirty="0"/>
          </a:p>
        </p:txBody>
      </p:sp>
      <p:sp>
        <p:nvSpPr>
          <p:cNvPr id="10" name="Text 8"/>
          <p:cNvSpPr/>
          <p:nvPr/>
        </p:nvSpPr>
        <p:spPr>
          <a:xfrm>
            <a:off x="7620357" y="6391751"/>
            <a:ext cx="6168390"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Cada nível de navegação tem seu próprio arquivo de layout, facilitando manutenção e escalabilidade do projeto.</a:t>
            </a:r>
            <a:endParaRPr lang="en-US" sz="15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641747"/>
            <a:ext cx="7587139" cy="558165"/>
          </a:xfrm>
          <a:prstGeom prst="rect">
            <a:avLst/>
          </a:prstGeom>
          <a:noFill/>
          <a:ln/>
        </p:spPr>
        <p:txBody>
          <a:bodyPr wrap="none" lIns="0" tIns="0" rIns="0" bIns="0" rtlCol="0" anchor="t"/>
          <a:lstStyle/>
          <a:p>
            <a:pPr marL="0" indent="0" algn="l">
              <a:lnSpc>
                <a:spcPts val="4350"/>
              </a:lnSpc>
              <a:buNone/>
            </a:pPr>
            <a:r>
              <a:rPr lang="en-US" sz="3500" b="1" dirty="0">
                <a:solidFill>
                  <a:srgbClr val="0082AD"/>
                </a:solidFill>
                <a:latin typeface="Varela Round Bold" pitchFamily="34" charset="0"/>
                <a:ea typeface="Varela Round Bold" pitchFamily="34" charset="-122"/>
                <a:cs typeface="Varela Round Bold" pitchFamily="34" charset="-120"/>
              </a:rPr>
              <a:t>Configurando o Layout de Produtos</a:t>
            </a:r>
            <a:endParaRPr lang="en-US" sz="3500" dirty="0"/>
          </a:p>
        </p:txBody>
      </p:sp>
      <p:sp>
        <p:nvSpPr>
          <p:cNvPr id="3" name="Text 1"/>
          <p:cNvSpPr/>
          <p:nvPr/>
        </p:nvSpPr>
        <p:spPr>
          <a:xfrm>
            <a:off x="793790" y="1521381"/>
            <a:ext cx="13042821" cy="279083"/>
          </a:xfrm>
          <a:prstGeom prst="rect">
            <a:avLst/>
          </a:prstGeom>
          <a:noFill/>
          <a:ln/>
        </p:spPr>
        <p:txBody>
          <a:bodyPr wrap="non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Arquivo </a:t>
            </a:r>
            <a:r>
              <a:rPr lang="en-US" sz="1400" dirty="0">
                <a:solidFill>
                  <a:srgbClr val="000000"/>
                </a:solidFill>
                <a:highlight>
                  <a:srgbClr val="F2F2F2"/>
                </a:highlight>
                <a:latin typeface="Consolas" pitchFamily="34" charset="0"/>
                <a:ea typeface="Consolas" pitchFamily="34" charset="-122"/>
                <a:cs typeface="Consolas" pitchFamily="34" charset="-120"/>
              </a:rPr>
              <a:t>app/tabs/products/_layout.jsx</a:t>
            </a:r>
            <a:r>
              <a:rPr lang="en-US" sz="1400" dirty="0">
                <a:solidFill>
                  <a:srgbClr val="000000"/>
                </a:solidFill>
                <a:latin typeface="Varela Round" pitchFamily="34" charset="0"/>
                <a:ea typeface="Varela Round" pitchFamily="34" charset="-122"/>
                <a:cs typeface="Varela Round" pitchFamily="34" charset="-120"/>
              </a:rPr>
              <a:t>:</a:t>
            </a:r>
            <a:endParaRPr lang="en-US" sz="1400" dirty="0"/>
          </a:p>
        </p:txBody>
      </p:sp>
      <p:sp>
        <p:nvSpPr>
          <p:cNvPr id="4" name="Shape 2"/>
          <p:cNvSpPr/>
          <p:nvPr/>
        </p:nvSpPr>
        <p:spPr>
          <a:xfrm>
            <a:off x="793790" y="1981319"/>
            <a:ext cx="13042821" cy="4882753"/>
          </a:xfrm>
          <a:prstGeom prst="roundRect">
            <a:avLst>
              <a:gd name="adj" fmla="val 1536"/>
            </a:avLst>
          </a:prstGeom>
          <a:solidFill>
            <a:srgbClr val="F2F2F2"/>
          </a:solidFill>
          <a:ln/>
        </p:spPr>
      </p:sp>
      <p:sp>
        <p:nvSpPr>
          <p:cNvPr id="5" name="Shape 3"/>
          <p:cNvSpPr/>
          <p:nvPr/>
        </p:nvSpPr>
        <p:spPr>
          <a:xfrm>
            <a:off x="784860" y="1981319"/>
            <a:ext cx="13060680" cy="4882753"/>
          </a:xfrm>
          <a:prstGeom prst="roundRect">
            <a:avLst>
              <a:gd name="adj" fmla="val 549"/>
            </a:avLst>
          </a:prstGeom>
          <a:solidFill>
            <a:srgbClr val="F2F2F2"/>
          </a:solidFill>
          <a:ln/>
        </p:spPr>
      </p:sp>
      <p:sp>
        <p:nvSpPr>
          <p:cNvPr id="6" name="Text 4"/>
          <p:cNvSpPr/>
          <p:nvPr/>
        </p:nvSpPr>
        <p:spPr>
          <a:xfrm>
            <a:off x="963454" y="2115264"/>
            <a:ext cx="12703493" cy="4614863"/>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import { Stack } from "expo-router"</a:t>
            </a:r>
            <a:endParaRPr lang="en-US" sz="1400" dirty="0"/>
          </a:p>
          <a:p>
            <a:pPr marL="0" indent="0" algn="l">
              <a:lnSpc>
                <a:spcPts val="2100"/>
              </a:lnSpc>
              <a:buNone/>
            </a:pP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export default function ProductsLayout() {</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return (</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&lt;Stack</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screenOptions={{</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headerStyle: {</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backgroundColor: "#E94560"</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headerTintColor: "#FFFFFF"</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&gt;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&lt;Stack.Screen name="index" options={{ headerTitle: "Lista de Produtos" }} /&gt;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&lt;Stack.Screen name="[id]" options={{ headerTitle: "Detalhes do Produto" }} /&gt;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&lt;/Stack&gt;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a:t>
            </a:r>
            <a:endParaRPr lang="en-US" sz="1400" dirty="0"/>
          </a:p>
        </p:txBody>
      </p:sp>
      <p:sp>
        <p:nvSpPr>
          <p:cNvPr id="7" name="Text 5"/>
          <p:cNvSpPr/>
          <p:nvPr/>
        </p:nvSpPr>
        <p:spPr>
          <a:xfrm>
            <a:off x="793790" y="7044928"/>
            <a:ext cx="13042821" cy="542925"/>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Esta configuração cria uma pilha de navegação dentro da tab de produtos, permitindo navegar entre a lista de produtos e os detalhes de cada produto mantendo o histórico de navegação.</a:t>
            </a:r>
            <a:endParaRPr lang="en-US"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43545" y="601980"/>
            <a:ext cx="4495086" cy="377547"/>
          </a:xfrm>
          <a:prstGeom prst="rect">
            <a:avLst/>
          </a:prstGeom>
          <a:noFill/>
          <a:ln/>
        </p:spPr>
        <p:txBody>
          <a:bodyPr wrap="none" lIns="0" tIns="0" rIns="0" bIns="0" rtlCol="0" anchor="t"/>
          <a:lstStyle/>
          <a:p>
            <a:pPr marL="0" indent="0" algn="l">
              <a:lnSpc>
                <a:spcPts val="2950"/>
              </a:lnSpc>
              <a:buNone/>
            </a:pPr>
            <a:r>
              <a:rPr lang="en-US" sz="2350" b="1" dirty="0">
                <a:solidFill>
                  <a:srgbClr val="0082AD"/>
                </a:solidFill>
                <a:latin typeface="Varela Round Bold" pitchFamily="34" charset="0"/>
                <a:ea typeface="Varela Round Bold" pitchFamily="34" charset="-122"/>
                <a:cs typeface="Varela Round Bold" pitchFamily="34" charset="-120"/>
              </a:rPr>
              <a:t>Adicionando a Tab de Produtos</a:t>
            </a:r>
            <a:endParaRPr lang="en-US" sz="2350" dirty="0"/>
          </a:p>
        </p:txBody>
      </p:sp>
      <p:sp>
        <p:nvSpPr>
          <p:cNvPr id="3" name="Text 1"/>
          <p:cNvSpPr/>
          <p:nvPr/>
        </p:nvSpPr>
        <p:spPr>
          <a:xfrm>
            <a:off x="743545" y="1126569"/>
            <a:ext cx="13143309" cy="163116"/>
          </a:xfrm>
          <a:prstGeom prst="rect">
            <a:avLst/>
          </a:prstGeom>
          <a:noFill/>
          <a:ln/>
        </p:spPr>
        <p:txBody>
          <a:bodyPr wrap="none" lIns="0" tIns="0" rIns="0" bIns="0" rtlCol="0" anchor="t"/>
          <a:lstStyle/>
          <a:p>
            <a:pPr marL="0" indent="0" algn="l">
              <a:lnSpc>
                <a:spcPts val="1200"/>
              </a:lnSpc>
              <a:buNone/>
            </a:pPr>
            <a:r>
              <a:rPr lang="en-US" sz="950" dirty="0">
                <a:solidFill>
                  <a:srgbClr val="000000"/>
                </a:solidFill>
                <a:latin typeface="Varela Round" pitchFamily="34" charset="0"/>
                <a:ea typeface="Varela Round" pitchFamily="34" charset="-122"/>
                <a:cs typeface="Varela Round" pitchFamily="34" charset="-120"/>
              </a:rPr>
              <a:t>No arquivo </a:t>
            </a:r>
            <a:r>
              <a:rPr lang="en-US" sz="950" dirty="0">
                <a:solidFill>
                  <a:srgbClr val="000000"/>
                </a:solidFill>
                <a:highlight>
                  <a:srgbClr val="F2F2F2"/>
                </a:highlight>
                <a:latin typeface="Consolas" pitchFamily="34" charset="0"/>
                <a:ea typeface="Consolas" pitchFamily="34" charset="-122"/>
                <a:cs typeface="Consolas" pitchFamily="34" charset="-120"/>
              </a:rPr>
              <a:t>(tabs)/_layout.jsx</a:t>
            </a:r>
            <a:r>
              <a:rPr lang="en-US" sz="950" dirty="0">
                <a:solidFill>
                  <a:srgbClr val="000000"/>
                </a:solidFill>
                <a:latin typeface="Varela Round" pitchFamily="34" charset="0"/>
                <a:ea typeface="Varela Round" pitchFamily="34" charset="-122"/>
                <a:cs typeface="Varela Round" pitchFamily="34" charset="-120"/>
              </a:rPr>
              <a:t>, adicione a nova tab:</a:t>
            </a:r>
            <a:endParaRPr lang="en-US" sz="950" dirty="0"/>
          </a:p>
        </p:txBody>
      </p:sp>
      <p:sp>
        <p:nvSpPr>
          <p:cNvPr id="4" name="Shape 2"/>
          <p:cNvSpPr/>
          <p:nvPr/>
        </p:nvSpPr>
        <p:spPr>
          <a:xfrm>
            <a:off x="743545" y="1372433"/>
            <a:ext cx="13143309" cy="5779056"/>
          </a:xfrm>
          <a:prstGeom prst="roundRect">
            <a:avLst>
              <a:gd name="adj" fmla="val 878"/>
            </a:avLst>
          </a:prstGeom>
          <a:solidFill>
            <a:srgbClr val="F2F2F2"/>
          </a:solidFill>
          <a:ln/>
        </p:spPr>
      </p:sp>
      <p:sp>
        <p:nvSpPr>
          <p:cNvPr id="5" name="Shape 3"/>
          <p:cNvSpPr/>
          <p:nvPr/>
        </p:nvSpPr>
        <p:spPr>
          <a:xfrm>
            <a:off x="737592" y="1372433"/>
            <a:ext cx="13155216" cy="5779056"/>
          </a:xfrm>
          <a:prstGeom prst="roundRect">
            <a:avLst>
              <a:gd name="adj" fmla="val 314"/>
            </a:avLst>
          </a:prstGeom>
          <a:solidFill>
            <a:srgbClr val="F2F2F2"/>
          </a:solidFill>
          <a:ln/>
        </p:spPr>
      </p:sp>
      <p:sp>
        <p:nvSpPr>
          <p:cNvPr id="6" name="Text 4"/>
          <p:cNvSpPr/>
          <p:nvPr/>
        </p:nvSpPr>
        <p:spPr>
          <a:xfrm>
            <a:off x="858322" y="1463040"/>
            <a:ext cx="12913757" cy="5597843"/>
          </a:xfrm>
          <a:prstGeom prst="rect">
            <a:avLst/>
          </a:prstGeom>
          <a:noFill/>
          <a:ln/>
        </p:spPr>
        <p:txBody>
          <a:bodyPr wrap="square" lIns="0" tIns="0" rIns="0" bIns="0" rtlCol="0" anchor="t"/>
          <a:lstStyle/>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import { FontAwesome } from "@expo/vector-icons"</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import { Tabs } from "expo-router"</a:t>
            </a:r>
            <a:endParaRPr lang="en-US" sz="950" dirty="0"/>
          </a:p>
          <a:p>
            <a:pPr marL="0" indent="0" algn="l">
              <a:lnSpc>
                <a:spcPts val="1200"/>
              </a:lnSpc>
              <a:buNone/>
            </a:pP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export default function TabsLayout() {</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return (</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&lt;Tabs</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screenOptions={{</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headerStyle: { backgroundColor: "#E94560" },</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headerTintColor: "#FFFFFF",</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tabBarActiveTintColor: "#E94560",</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tabBarInactiveTintColor: "gray"</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&gt;</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&lt;Tabs.Screen</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name="index"</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options={{</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title: "Home",</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tabBarIcon: ({ color }) =&gt; (&lt;FontAwesome size={28} name="home" color={color} /&gt;)</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 /&gt;</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&lt;Tabs.Screen</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name="settings"</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options={{</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title: "Configurações",</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tabBarIcon: ({ color }) =&gt; (&lt;FontAwesome size={28} name="gear" color={color} /&gt;)</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 /&gt;</a:t>
            </a:r>
            <a:endParaRPr lang="en-US" sz="950" dirty="0"/>
          </a:p>
          <a:p>
            <a:pPr marL="0" indent="0" algn="l">
              <a:lnSpc>
                <a:spcPts val="1200"/>
              </a:lnSpc>
              <a:buNone/>
            </a:pP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&lt;Tabs.Screen</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name="products"</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options={{</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title: "Produtos",</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headerShown: false,                    </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tabBarIcon: ({ color }) =&gt; (&lt;FontAwesome size={28} name="shopping-bag" color={color} /&gt;)</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 /&gt;</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&lt;/Tabs&gt;</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    )</a:t>
            </a:r>
            <a:endParaRPr lang="en-US" sz="950" dirty="0"/>
          </a:p>
          <a:p>
            <a:pPr marL="0" indent="0" algn="l">
              <a:lnSpc>
                <a:spcPts val="1200"/>
              </a:lnSpc>
              <a:buNone/>
            </a:pPr>
            <a:r>
              <a:rPr lang="en-US" sz="950" dirty="0">
                <a:solidFill>
                  <a:srgbClr val="000000"/>
                </a:solidFill>
                <a:highlight>
                  <a:srgbClr val="F2F2F2"/>
                </a:highlight>
                <a:latin typeface="Consolas" pitchFamily="34" charset="0"/>
                <a:ea typeface="Consolas" pitchFamily="34" charset="-122"/>
                <a:cs typeface="Consolas" pitchFamily="34" charset="-120"/>
              </a:rPr>
              <a:t>}</a:t>
            </a:r>
            <a:endParaRPr lang="en-US" sz="950" dirty="0"/>
          </a:p>
        </p:txBody>
      </p:sp>
      <p:sp>
        <p:nvSpPr>
          <p:cNvPr id="7" name="Shape 5"/>
          <p:cNvSpPr/>
          <p:nvPr/>
        </p:nvSpPr>
        <p:spPr>
          <a:xfrm>
            <a:off x="743545" y="7234238"/>
            <a:ext cx="13143309" cy="393263"/>
          </a:xfrm>
          <a:prstGeom prst="roundRect">
            <a:avLst>
              <a:gd name="adj" fmla="val 12906"/>
            </a:avLst>
          </a:prstGeom>
          <a:solidFill>
            <a:srgbClr val="BCE9F6"/>
          </a:solidFill>
          <a:ln/>
        </p:spPr>
      </p:sp>
      <p:pic>
        <p:nvPicPr>
          <p:cNvPr id="8" name="Image 0" descr="preencoded.png"/>
          <p:cNvPicPr>
            <a:picLocks noChangeAspect="1"/>
          </p:cNvPicPr>
          <p:nvPr/>
        </p:nvPicPr>
        <p:blipFill>
          <a:blip r:embed="rId3"/>
          <a:stretch>
            <a:fillRect/>
          </a:stretch>
        </p:blipFill>
        <p:spPr>
          <a:xfrm>
            <a:off x="864275" y="7393662"/>
            <a:ext cx="150971" cy="120729"/>
          </a:xfrm>
          <a:prstGeom prst="rect">
            <a:avLst/>
          </a:prstGeom>
        </p:spPr>
      </p:pic>
      <p:sp>
        <p:nvSpPr>
          <p:cNvPr id="9" name="Text 6"/>
          <p:cNvSpPr/>
          <p:nvPr/>
        </p:nvSpPr>
        <p:spPr>
          <a:xfrm>
            <a:off x="1135975" y="7337822"/>
            <a:ext cx="12630150" cy="163116"/>
          </a:xfrm>
          <a:prstGeom prst="rect">
            <a:avLst/>
          </a:prstGeom>
          <a:noFill/>
          <a:ln/>
        </p:spPr>
        <p:txBody>
          <a:bodyPr wrap="none" lIns="0" tIns="0" rIns="0" bIns="0" rtlCol="0" anchor="t"/>
          <a:lstStyle/>
          <a:p>
            <a:pPr marL="0" indent="0" algn="l">
              <a:lnSpc>
                <a:spcPts val="1200"/>
              </a:lnSpc>
              <a:buNone/>
            </a:pPr>
            <a:r>
              <a:rPr lang="en-US" sz="950" b="1" dirty="0">
                <a:solidFill>
                  <a:srgbClr val="000000"/>
                </a:solidFill>
                <a:latin typeface="Varela Round" pitchFamily="34" charset="0"/>
                <a:ea typeface="Varela Round" pitchFamily="34" charset="-122"/>
                <a:cs typeface="Varela Round" pitchFamily="34" charset="-120"/>
              </a:rPr>
              <a:t>Importante:</a:t>
            </a:r>
            <a:r>
              <a:rPr lang="en-US" sz="950" dirty="0">
                <a:solidFill>
                  <a:srgbClr val="000000"/>
                </a:solidFill>
                <a:latin typeface="Varela Round" pitchFamily="34" charset="0"/>
                <a:ea typeface="Varela Round" pitchFamily="34" charset="-122"/>
                <a:cs typeface="Varela Round" pitchFamily="34" charset="-120"/>
              </a:rPr>
              <a:t> O </a:t>
            </a:r>
            <a:r>
              <a:rPr lang="en-US" sz="950" dirty="0">
                <a:solidFill>
                  <a:srgbClr val="000000"/>
                </a:solidFill>
                <a:highlight>
                  <a:srgbClr val="F2F2F2"/>
                </a:highlight>
                <a:latin typeface="Consolas" pitchFamily="34" charset="0"/>
                <a:ea typeface="Consolas" pitchFamily="34" charset="-122"/>
                <a:cs typeface="Consolas" pitchFamily="34" charset="-120"/>
              </a:rPr>
              <a:t>headerShown: false</a:t>
            </a:r>
            <a:r>
              <a:rPr lang="en-US" sz="950" dirty="0">
                <a:solidFill>
                  <a:srgbClr val="000000"/>
                </a:solidFill>
                <a:latin typeface="Varela Round" pitchFamily="34" charset="0"/>
                <a:ea typeface="Varela Round" pitchFamily="34" charset="-122"/>
                <a:cs typeface="Varela Round" pitchFamily="34" charset="-120"/>
              </a:rPr>
              <a:t> é essencial aqui para evitar headers duplicados, já que a stack de produtos tem seu próprio header.</a:t>
            </a:r>
            <a:endParaRPr lang="en-US" sz="9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697706"/>
            <a:ext cx="8304252" cy="558165"/>
          </a:xfrm>
          <a:prstGeom prst="rect">
            <a:avLst/>
          </a:prstGeom>
          <a:noFill/>
          <a:ln/>
        </p:spPr>
        <p:txBody>
          <a:bodyPr wrap="none" lIns="0" tIns="0" rIns="0" bIns="0" rtlCol="0" anchor="t"/>
          <a:lstStyle/>
          <a:p>
            <a:pPr marL="0" indent="0" algn="l">
              <a:lnSpc>
                <a:spcPts val="4350"/>
              </a:lnSpc>
              <a:buNone/>
            </a:pPr>
            <a:r>
              <a:rPr lang="en-US" sz="3500" b="1" dirty="0">
                <a:solidFill>
                  <a:srgbClr val="0082AD"/>
                </a:solidFill>
                <a:latin typeface="Varela Round Bold" pitchFamily="34" charset="0"/>
                <a:ea typeface="Varela Round Bold" pitchFamily="34" charset="-122"/>
                <a:cs typeface="Varela Round Bold" pitchFamily="34" charset="-120"/>
              </a:rPr>
              <a:t>Comportamento da Navegação Híbrida</a:t>
            </a:r>
            <a:endParaRPr lang="en-US" sz="3500" dirty="0"/>
          </a:p>
        </p:txBody>
      </p:sp>
      <p:pic>
        <p:nvPicPr>
          <p:cNvPr id="3" name="Image 0" descr="preencoded.png"/>
          <p:cNvPicPr>
            <a:picLocks noChangeAspect="1"/>
          </p:cNvPicPr>
          <p:nvPr/>
        </p:nvPicPr>
        <p:blipFill>
          <a:blip r:embed="rId3"/>
          <a:stretch>
            <a:fillRect/>
          </a:stretch>
        </p:blipFill>
        <p:spPr>
          <a:xfrm>
            <a:off x="1108948" y="1677829"/>
            <a:ext cx="5673090" cy="5673090"/>
          </a:xfrm>
          <a:prstGeom prst="rect">
            <a:avLst/>
          </a:prstGeom>
        </p:spPr>
      </p:pic>
      <p:sp>
        <p:nvSpPr>
          <p:cNvPr id="4" name="Text 1"/>
          <p:cNvSpPr/>
          <p:nvPr/>
        </p:nvSpPr>
        <p:spPr>
          <a:xfrm>
            <a:off x="7540704" y="3195757"/>
            <a:ext cx="2767370" cy="278963"/>
          </a:xfrm>
          <a:prstGeom prst="rect">
            <a:avLst/>
          </a:prstGeom>
          <a:noFill/>
          <a:ln/>
        </p:spPr>
        <p:txBody>
          <a:bodyPr wrap="none" lIns="0" tIns="0" rIns="0" bIns="0" rtlCol="0" anchor="t"/>
          <a:lstStyle/>
          <a:p>
            <a:pPr marL="0" indent="0" algn="l">
              <a:lnSpc>
                <a:spcPts val="2150"/>
              </a:lnSpc>
              <a:buNone/>
            </a:pPr>
            <a:r>
              <a:rPr lang="en-US" sz="1750" b="1" dirty="0">
                <a:solidFill>
                  <a:srgbClr val="0082AD"/>
                </a:solidFill>
                <a:latin typeface="Varela Round Bold" pitchFamily="34" charset="0"/>
                <a:ea typeface="Varela Round Bold" pitchFamily="34" charset="-122"/>
                <a:cs typeface="Varela Round Bold" pitchFamily="34" charset="-120"/>
              </a:rPr>
              <a:t>Vantagens da Abordagem</a:t>
            </a:r>
            <a:endParaRPr lang="en-US" sz="1750" dirty="0"/>
          </a:p>
        </p:txBody>
      </p:sp>
      <p:sp>
        <p:nvSpPr>
          <p:cNvPr id="5" name="Text 2"/>
          <p:cNvSpPr/>
          <p:nvPr/>
        </p:nvSpPr>
        <p:spPr>
          <a:xfrm>
            <a:off x="7540704" y="3635454"/>
            <a:ext cx="6303526" cy="1086051"/>
          </a:xfrm>
          <a:prstGeom prst="rect">
            <a:avLst/>
          </a:prstGeom>
          <a:noFill/>
          <a:ln/>
        </p:spPr>
        <p:txBody>
          <a:bodyPr wrap="square" lIns="0" tIns="0" rIns="0" bIns="0" rtlCol="0" anchor="t"/>
          <a:lstStyle/>
          <a:p>
            <a:pPr marL="342900" indent="-342900" algn="l">
              <a:lnSpc>
                <a:spcPts val="2100"/>
              </a:lnSpc>
              <a:buSzPct val="100000"/>
              <a:buChar char="•"/>
            </a:pPr>
            <a:r>
              <a:rPr lang="en-US" sz="1400" dirty="0">
                <a:solidFill>
                  <a:srgbClr val="000000"/>
                </a:solidFill>
                <a:latin typeface="Varela Round" pitchFamily="34" charset="0"/>
                <a:ea typeface="Varela Round" pitchFamily="34" charset="-122"/>
                <a:cs typeface="Varela Round" pitchFamily="34" charset="-120"/>
              </a:rPr>
              <a:t>Cada tab mantém seu estado de navegação independente</a:t>
            </a:r>
            <a:endParaRPr lang="en-US" sz="1400" dirty="0"/>
          </a:p>
          <a:p>
            <a:pPr marL="342900" indent="-342900" algn="l">
              <a:lnSpc>
                <a:spcPts val="2100"/>
              </a:lnSpc>
              <a:buSzPct val="100000"/>
              <a:buChar char="•"/>
            </a:pPr>
            <a:r>
              <a:rPr lang="en-US" sz="1400" dirty="0">
                <a:solidFill>
                  <a:srgbClr val="000000"/>
                </a:solidFill>
                <a:latin typeface="Varela Round" pitchFamily="34" charset="0"/>
                <a:ea typeface="Varela Round" pitchFamily="34" charset="-122"/>
                <a:cs typeface="Varela Round" pitchFamily="34" charset="-120"/>
              </a:rPr>
              <a:t>Ao voltar para uma tab, você retorna exatamente onde parou</a:t>
            </a:r>
            <a:endParaRPr lang="en-US" sz="1400" dirty="0"/>
          </a:p>
          <a:p>
            <a:pPr marL="342900" indent="-342900" algn="l">
              <a:lnSpc>
                <a:spcPts val="2100"/>
              </a:lnSpc>
              <a:buSzPct val="100000"/>
              <a:buChar char="•"/>
            </a:pPr>
            <a:r>
              <a:rPr lang="en-US" sz="1400" dirty="0">
                <a:solidFill>
                  <a:srgbClr val="000000"/>
                </a:solidFill>
                <a:latin typeface="Varela Round" pitchFamily="34" charset="0"/>
                <a:ea typeface="Varela Round" pitchFamily="34" charset="-122"/>
                <a:cs typeface="Varela Round" pitchFamily="34" charset="-120"/>
              </a:rPr>
              <a:t>Navegação intuitiva e familiar aos usuários</a:t>
            </a:r>
            <a:endParaRPr lang="en-US" sz="1400" dirty="0"/>
          </a:p>
          <a:p>
            <a:pPr marL="342900" indent="-342900" algn="l">
              <a:lnSpc>
                <a:spcPts val="2100"/>
              </a:lnSpc>
              <a:buSzPct val="100000"/>
              <a:buChar char="•"/>
            </a:pPr>
            <a:r>
              <a:rPr lang="en-US" sz="1400" dirty="0">
                <a:solidFill>
                  <a:srgbClr val="000000"/>
                </a:solidFill>
                <a:latin typeface="Varela Round" pitchFamily="34" charset="0"/>
                <a:ea typeface="Varela Round" pitchFamily="34" charset="-122"/>
                <a:cs typeface="Varela Round" pitchFamily="34" charset="-120"/>
              </a:rPr>
              <a:t>Flexibilidade para ter tabs simples e tabs complexas</a:t>
            </a:r>
            <a:endParaRPr lang="en-US" sz="1400" dirty="0"/>
          </a:p>
        </p:txBody>
      </p:sp>
      <p:sp>
        <p:nvSpPr>
          <p:cNvPr id="6" name="Text 3"/>
          <p:cNvSpPr/>
          <p:nvPr/>
        </p:nvSpPr>
        <p:spPr>
          <a:xfrm>
            <a:off x="7540704" y="4866166"/>
            <a:ext cx="6303526" cy="814388"/>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Quando você navega da Home para Produtos, vê a lista; clica em um produto e vê os detalhes. Se mudar para Settings e voltar, ainda estará nos detalhes do produto.</a:t>
            </a:r>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1396008"/>
            <a:ext cx="667750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Boas Práticas de Navegação</a:t>
            </a:r>
            <a:endParaRPr lang="en-US" sz="3900" dirty="0"/>
          </a:p>
        </p:txBody>
      </p:sp>
      <p:sp>
        <p:nvSpPr>
          <p:cNvPr id="3" name="Shape 1"/>
          <p:cNvSpPr/>
          <p:nvPr/>
        </p:nvSpPr>
        <p:spPr>
          <a:xfrm>
            <a:off x="793790" y="2412921"/>
            <a:ext cx="6422231" cy="2269927"/>
          </a:xfrm>
          <a:prstGeom prst="roundRect">
            <a:avLst>
              <a:gd name="adj" fmla="val 3672"/>
            </a:avLst>
          </a:prstGeom>
          <a:solidFill>
            <a:srgbClr val="D2F1F9"/>
          </a:solidFill>
          <a:ln w="7620">
            <a:solidFill>
              <a:srgbClr val="B8D7DF"/>
            </a:solidFill>
            <a:prstDash val="solid"/>
          </a:ln>
        </p:spPr>
      </p:sp>
      <p:sp>
        <p:nvSpPr>
          <p:cNvPr id="4" name="Shape 2"/>
          <p:cNvSpPr/>
          <p:nvPr/>
        </p:nvSpPr>
        <p:spPr>
          <a:xfrm>
            <a:off x="999768" y="2618899"/>
            <a:ext cx="595313" cy="595313"/>
          </a:xfrm>
          <a:prstGeom prst="roundRect">
            <a:avLst>
              <a:gd name="adj" fmla="val 15358451"/>
            </a:avLst>
          </a:prstGeom>
          <a:solidFill>
            <a:srgbClr val="54C8E8"/>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479" y="2782491"/>
            <a:ext cx="267891" cy="267891"/>
          </a:xfrm>
          <a:prstGeom prst="rect">
            <a:avLst/>
          </a:prstGeom>
        </p:spPr>
      </p:pic>
      <p:sp>
        <p:nvSpPr>
          <p:cNvPr id="6" name="Text 3"/>
          <p:cNvSpPr/>
          <p:nvPr/>
        </p:nvSpPr>
        <p:spPr>
          <a:xfrm>
            <a:off x="999768" y="341256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Limite de Níveis</a:t>
            </a:r>
            <a:endParaRPr lang="en-US" sz="1950" dirty="0"/>
          </a:p>
        </p:txBody>
      </p:sp>
      <p:sp>
        <p:nvSpPr>
          <p:cNvPr id="7" name="Text 4"/>
          <p:cNvSpPr/>
          <p:nvPr/>
        </p:nvSpPr>
        <p:spPr>
          <a:xfrm>
            <a:off x="999768" y="3841790"/>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Evite mais de 3-4 níveis de navegação para não confundir o usuário</a:t>
            </a:r>
            <a:endParaRPr lang="en-US" sz="1550" dirty="0"/>
          </a:p>
        </p:txBody>
      </p:sp>
      <p:sp>
        <p:nvSpPr>
          <p:cNvPr id="8" name="Shape 5"/>
          <p:cNvSpPr/>
          <p:nvPr/>
        </p:nvSpPr>
        <p:spPr>
          <a:xfrm>
            <a:off x="7414379" y="2412921"/>
            <a:ext cx="6422231" cy="2269927"/>
          </a:xfrm>
          <a:prstGeom prst="roundRect">
            <a:avLst>
              <a:gd name="adj" fmla="val 3672"/>
            </a:avLst>
          </a:prstGeom>
          <a:solidFill>
            <a:srgbClr val="D2F1F9"/>
          </a:solidFill>
          <a:ln w="7620">
            <a:solidFill>
              <a:srgbClr val="B8D7DF"/>
            </a:solidFill>
            <a:prstDash val="solid"/>
          </a:ln>
        </p:spPr>
      </p:sp>
      <p:sp>
        <p:nvSpPr>
          <p:cNvPr id="9" name="Shape 6"/>
          <p:cNvSpPr/>
          <p:nvPr/>
        </p:nvSpPr>
        <p:spPr>
          <a:xfrm>
            <a:off x="7620357" y="2618899"/>
            <a:ext cx="595313" cy="595313"/>
          </a:xfrm>
          <a:prstGeom prst="roundRect">
            <a:avLst>
              <a:gd name="adj" fmla="val 15358451"/>
            </a:avLst>
          </a:prstGeom>
          <a:solidFill>
            <a:srgbClr val="54C8E8"/>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84068" y="2782491"/>
            <a:ext cx="267891" cy="267891"/>
          </a:xfrm>
          <a:prstGeom prst="rect">
            <a:avLst/>
          </a:prstGeom>
        </p:spPr>
      </p:pic>
      <p:sp>
        <p:nvSpPr>
          <p:cNvPr id="11" name="Text 7"/>
          <p:cNvSpPr/>
          <p:nvPr/>
        </p:nvSpPr>
        <p:spPr>
          <a:xfrm>
            <a:off x="7620357" y="341256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Orientação Clara</a:t>
            </a:r>
            <a:endParaRPr lang="en-US" sz="1950" dirty="0"/>
          </a:p>
        </p:txBody>
      </p:sp>
      <p:sp>
        <p:nvSpPr>
          <p:cNvPr id="12" name="Text 8"/>
          <p:cNvSpPr/>
          <p:nvPr/>
        </p:nvSpPr>
        <p:spPr>
          <a:xfrm>
            <a:off x="7620357" y="3841790"/>
            <a:ext cx="601027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Sempre indique visualmente onde o usuário está na navegação</a:t>
            </a:r>
            <a:endParaRPr lang="en-US" sz="1550" dirty="0"/>
          </a:p>
        </p:txBody>
      </p:sp>
      <p:sp>
        <p:nvSpPr>
          <p:cNvPr id="13" name="Shape 9"/>
          <p:cNvSpPr/>
          <p:nvPr/>
        </p:nvSpPr>
        <p:spPr>
          <a:xfrm>
            <a:off x="793790" y="4881205"/>
            <a:ext cx="6422231" cy="1952387"/>
          </a:xfrm>
          <a:prstGeom prst="roundRect">
            <a:avLst>
              <a:gd name="adj" fmla="val 4270"/>
            </a:avLst>
          </a:prstGeom>
          <a:solidFill>
            <a:srgbClr val="D2F1F9"/>
          </a:solidFill>
          <a:ln w="7620">
            <a:solidFill>
              <a:srgbClr val="B8D7DF"/>
            </a:solidFill>
            <a:prstDash val="solid"/>
          </a:ln>
        </p:spPr>
      </p:sp>
      <p:sp>
        <p:nvSpPr>
          <p:cNvPr id="14" name="Shape 10"/>
          <p:cNvSpPr/>
          <p:nvPr/>
        </p:nvSpPr>
        <p:spPr>
          <a:xfrm>
            <a:off x="999768" y="5087183"/>
            <a:ext cx="595313" cy="595313"/>
          </a:xfrm>
          <a:prstGeom prst="roundRect">
            <a:avLst>
              <a:gd name="adj" fmla="val 15358451"/>
            </a:avLst>
          </a:prstGeom>
          <a:solidFill>
            <a:srgbClr val="54C8E8"/>
          </a:solidFill>
          <a:ln/>
        </p:spPr>
      </p:sp>
      <p:pic>
        <p:nvPicPr>
          <p:cNvPr id="15"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1163479" y="5250775"/>
            <a:ext cx="267891" cy="267891"/>
          </a:xfrm>
          <a:prstGeom prst="rect">
            <a:avLst/>
          </a:prstGeom>
        </p:spPr>
      </p:pic>
      <p:sp>
        <p:nvSpPr>
          <p:cNvPr id="16" name="Text 11"/>
          <p:cNvSpPr/>
          <p:nvPr/>
        </p:nvSpPr>
        <p:spPr>
          <a:xfrm>
            <a:off x="999768" y="588085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Foco nas Principais</a:t>
            </a:r>
            <a:endParaRPr lang="en-US" sz="1950" dirty="0"/>
          </a:p>
        </p:txBody>
      </p:sp>
      <p:sp>
        <p:nvSpPr>
          <p:cNvPr id="17" name="Text 12"/>
          <p:cNvSpPr/>
          <p:nvPr/>
        </p:nvSpPr>
        <p:spPr>
          <a:xfrm>
            <a:off x="999768" y="6310074"/>
            <a:ext cx="601027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Mantenha 3-5 tabs principais, não sobrecarregue a barra</a:t>
            </a:r>
            <a:endParaRPr lang="en-US" sz="1550" dirty="0"/>
          </a:p>
        </p:txBody>
      </p:sp>
      <p:sp>
        <p:nvSpPr>
          <p:cNvPr id="18" name="Shape 13"/>
          <p:cNvSpPr/>
          <p:nvPr/>
        </p:nvSpPr>
        <p:spPr>
          <a:xfrm>
            <a:off x="7414379" y="4881205"/>
            <a:ext cx="6422231" cy="1952387"/>
          </a:xfrm>
          <a:prstGeom prst="roundRect">
            <a:avLst>
              <a:gd name="adj" fmla="val 4270"/>
            </a:avLst>
          </a:prstGeom>
          <a:solidFill>
            <a:srgbClr val="D2F1F9"/>
          </a:solidFill>
          <a:ln w="7620">
            <a:solidFill>
              <a:srgbClr val="B8D7DF"/>
            </a:solidFill>
            <a:prstDash val="solid"/>
          </a:ln>
        </p:spPr>
      </p:sp>
      <p:sp>
        <p:nvSpPr>
          <p:cNvPr id="19" name="Shape 14"/>
          <p:cNvSpPr/>
          <p:nvPr/>
        </p:nvSpPr>
        <p:spPr>
          <a:xfrm>
            <a:off x="7620357" y="5087183"/>
            <a:ext cx="595313" cy="595313"/>
          </a:xfrm>
          <a:prstGeom prst="roundRect">
            <a:avLst>
              <a:gd name="adj" fmla="val 15358451"/>
            </a:avLst>
          </a:prstGeom>
          <a:solidFill>
            <a:srgbClr val="54C8E8"/>
          </a:solidFill>
          <a:ln/>
        </p:spPr>
      </p:sp>
      <p:pic>
        <p:nvPicPr>
          <p:cNvPr id="20"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784068" y="5250775"/>
            <a:ext cx="267891" cy="267891"/>
          </a:xfrm>
          <a:prstGeom prst="rect">
            <a:avLst/>
          </a:prstGeom>
        </p:spPr>
      </p:pic>
      <p:sp>
        <p:nvSpPr>
          <p:cNvPr id="21" name="Text 15"/>
          <p:cNvSpPr/>
          <p:nvPr/>
        </p:nvSpPr>
        <p:spPr>
          <a:xfrm>
            <a:off x="7620357" y="588085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Consistência</a:t>
            </a:r>
            <a:endParaRPr lang="en-US" sz="1950" dirty="0"/>
          </a:p>
        </p:txBody>
      </p:sp>
      <p:sp>
        <p:nvSpPr>
          <p:cNvPr id="22" name="Text 16"/>
          <p:cNvSpPr/>
          <p:nvPr/>
        </p:nvSpPr>
        <p:spPr>
          <a:xfrm>
            <a:off x="7620357" y="6310074"/>
            <a:ext cx="601027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Use padrões similares em todas as seções do app</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564594"/>
            <a:ext cx="3969425"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Sumário</a:t>
            </a:r>
            <a:endParaRPr lang="en-US" sz="3100" dirty="0"/>
          </a:p>
        </p:txBody>
      </p:sp>
      <p:sp>
        <p:nvSpPr>
          <p:cNvPr id="3" name="Shape 1"/>
          <p:cNvSpPr/>
          <p:nvPr/>
        </p:nvSpPr>
        <p:spPr>
          <a:xfrm>
            <a:off x="793790" y="1314688"/>
            <a:ext cx="13042821" cy="952619"/>
          </a:xfrm>
          <a:prstGeom prst="roundRect">
            <a:avLst>
              <a:gd name="adj" fmla="val 7000"/>
            </a:avLst>
          </a:prstGeom>
          <a:solidFill>
            <a:srgbClr val="FFFFFF"/>
          </a:solidFill>
          <a:ln w="22860">
            <a:solidFill>
              <a:srgbClr val="B8D7DF"/>
            </a:solidFill>
            <a:prstDash val="solid"/>
          </a:ln>
        </p:spPr>
      </p:sp>
      <p:sp>
        <p:nvSpPr>
          <p:cNvPr id="4" name="Shape 2"/>
          <p:cNvSpPr/>
          <p:nvPr/>
        </p:nvSpPr>
        <p:spPr>
          <a:xfrm>
            <a:off x="816650" y="1337548"/>
            <a:ext cx="635079" cy="906899"/>
          </a:xfrm>
          <a:prstGeom prst="roundRect">
            <a:avLst>
              <a:gd name="adj" fmla="val 6181"/>
            </a:avLst>
          </a:prstGeom>
          <a:solidFill>
            <a:srgbClr val="D2F1F9"/>
          </a:solidFill>
          <a:ln/>
        </p:spPr>
      </p:sp>
      <p:sp>
        <p:nvSpPr>
          <p:cNvPr id="5" name="Text 3"/>
          <p:cNvSpPr/>
          <p:nvPr/>
        </p:nvSpPr>
        <p:spPr>
          <a:xfrm>
            <a:off x="1011317" y="1642110"/>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1</a:t>
            </a:r>
            <a:endParaRPr lang="en-US" sz="1850" dirty="0"/>
          </a:p>
        </p:txBody>
      </p:sp>
      <p:sp>
        <p:nvSpPr>
          <p:cNvPr id="6" name="Text 4"/>
          <p:cNvSpPr/>
          <p:nvPr/>
        </p:nvSpPr>
        <p:spPr>
          <a:xfrm>
            <a:off x="1578650" y="1496258"/>
            <a:ext cx="3134558"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Introdução à Navegação em Tabs</a:t>
            </a:r>
            <a:endParaRPr lang="en-US" sz="1550" dirty="0"/>
          </a:p>
        </p:txBody>
      </p:sp>
      <p:sp>
        <p:nvSpPr>
          <p:cNvPr id="7" name="Text 5"/>
          <p:cNvSpPr/>
          <p:nvPr/>
        </p:nvSpPr>
        <p:spPr>
          <a:xfrm>
            <a:off x="1578650" y="1820466"/>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Compreendendo o conceito e aplicações práticas</a:t>
            </a:r>
            <a:endParaRPr lang="en-US" sz="1250" dirty="0"/>
          </a:p>
        </p:txBody>
      </p:sp>
      <p:sp>
        <p:nvSpPr>
          <p:cNvPr id="8" name="Shape 6"/>
          <p:cNvSpPr/>
          <p:nvPr/>
        </p:nvSpPr>
        <p:spPr>
          <a:xfrm>
            <a:off x="793790" y="2394228"/>
            <a:ext cx="13042821" cy="952619"/>
          </a:xfrm>
          <a:prstGeom prst="roundRect">
            <a:avLst>
              <a:gd name="adj" fmla="val 7000"/>
            </a:avLst>
          </a:prstGeom>
          <a:solidFill>
            <a:srgbClr val="FFFFFF"/>
          </a:solidFill>
          <a:ln w="22860">
            <a:solidFill>
              <a:srgbClr val="B8D7DF"/>
            </a:solidFill>
            <a:prstDash val="solid"/>
          </a:ln>
        </p:spPr>
      </p:sp>
      <p:sp>
        <p:nvSpPr>
          <p:cNvPr id="9" name="Shape 7"/>
          <p:cNvSpPr/>
          <p:nvPr/>
        </p:nvSpPr>
        <p:spPr>
          <a:xfrm>
            <a:off x="816650" y="2417088"/>
            <a:ext cx="635079" cy="906899"/>
          </a:xfrm>
          <a:prstGeom prst="roundRect">
            <a:avLst>
              <a:gd name="adj" fmla="val 6181"/>
            </a:avLst>
          </a:prstGeom>
          <a:solidFill>
            <a:srgbClr val="D2F1F9"/>
          </a:solidFill>
          <a:ln/>
        </p:spPr>
      </p:sp>
      <p:sp>
        <p:nvSpPr>
          <p:cNvPr id="10" name="Text 8"/>
          <p:cNvSpPr/>
          <p:nvPr/>
        </p:nvSpPr>
        <p:spPr>
          <a:xfrm>
            <a:off x="1011317" y="2721650"/>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2</a:t>
            </a:r>
            <a:endParaRPr lang="en-US" sz="1850" dirty="0"/>
          </a:p>
        </p:txBody>
      </p:sp>
      <p:sp>
        <p:nvSpPr>
          <p:cNvPr id="11" name="Text 9"/>
          <p:cNvSpPr/>
          <p:nvPr/>
        </p:nvSpPr>
        <p:spPr>
          <a:xfrm>
            <a:off x="1578650" y="2575798"/>
            <a:ext cx="2416254"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Estrutura Base do Projeto</a:t>
            </a:r>
            <a:endParaRPr lang="en-US" sz="1550" dirty="0"/>
          </a:p>
        </p:txBody>
      </p:sp>
      <p:sp>
        <p:nvSpPr>
          <p:cNvPr id="12" name="Text 10"/>
          <p:cNvSpPr/>
          <p:nvPr/>
        </p:nvSpPr>
        <p:spPr>
          <a:xfrm>
            <a:off x="1578650" y="290000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Organização de arquivos e configuração inicial</a:t>
            </a:r>
            <a:endParaRPr lang="en-US" sz="1250" dirty="0"/>
          </a:p>
        </p:txBody>
      </p:sp>
      <p:sp>
        <p:nvSpPr>
          <p:cNvPr id="13" name="Shape 11"/>
          <p:cNvSpPr/>
          <p:nvPr/>
        </p:nvSpPr>
        <p:spPr>
          <a:xfrm>
            <a:off x="793790" y="3473767"/>
            <a:ext cx="13042821" cy="952619"/>
          </a:xfrm>
          <a:prstGeom prst="roundRect">
            <a:avLst>
              <a:gd name="adj" fmla="val 7000"/>
            </a:avLst>
          </a:prstGeom>
          <a:solidFill>
            <a:srgbClr val="FFFFFF"/>
          </a:solidFill>
          <a:ln w="22860">
            <a:solidFill>
              <a:srgbClr val="B8D7DF"/>
            </a:solidFill>
            <a:prstDash val="solid"/>
          </a:ln>
        </p:spPr>
      </p:sp>
      <p:sp>
        <p:nvSpPr>
          <p:cNvPr id="14" name="Shape 12"/>
          <p:cNvSpPr/>
          <p:nvPr/>
        </p:nvSpPr>
        <p:spPr>
          <a:xfrm>
            <a:off x="816650" y="3496627"/>
            <a:ext cx="635079" cy="906899"/>
          </a:xfrm>
          <a:prstGeom prst="roundRect">
            <a:avLst>
              <a:gd name="adj" fmla="val 6181"/>
            </a:avLst>
          </a:prstGeom>
          <a:solidFill>
            <a:srgbClr val="D2F1F9"/>
          </a:solidFill>
          <a:ln/>
        </p:spPr>
      </p:sp>
      <p:sp>
        <p:nvSpPr>
          <p:cNvPr id="15" name="Text 13"/>
          <p:cNvSpPr/>
          <p:nvPr/>
        </p:nvSpPr>
        <p:spPr>
          <a:xfrm>
            <a:off x="1011317" y="380118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3</a:t>
            </a:r>
            <a:endParaRPr lang="en-US" sz="1850" dirty="0"/>
          </a:p>
        </p:txBody>
      </p:sp>
      <p:sp>
        <p:nvSpPr>
          <p:cNvPr id="16" name="Text 14"/>
          <p:cNvSpPr/>
          <p:nvPr/>
        </p:nvSpPr>
        <p:spPr>
          <a:xfrm>
            <a:off x="1578650" y="3655338"/>
            <a:ext cx="2333149"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Implementação das Tabs</a:t>
            </a:r>
            <a:endParaRPr lang="en-US" sz="1550" dirty="0"/>
          </a:p>
        </p:txBody>
      </p:sp>
      <p:sp>
        <p:nvSpPr>
          <p:cNvPr id="17" name="Text 15"/>
          <p:cNvSpPr/>
          <p:nvPr/>
        </p:nvSpPr>
        <p:spPr>
          <a:xfrm>
            <a:off x="1578650" y="397954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Criando a navegação em abas passo a passo</a:t>
            </a:r>
            <a:endParaRPr lang="en-US" sz="1250" dirty="0"/>
          </a:p>
        </p:txBody>
      </p:sp>
      <p:sp>
        <p:nvSpPr>
          <p:cNvPr id="18" name="Shape 16"/>
          <p:cNvSpPr/>
          <p:nvPr/>
        </p:nvSpPr>
        <p:spPr>
          <a:xfrm>
            <a:off x="793790" y="4553307"/>
            <a:ext cx="13042821" cy="952619"/>
          </a:xfrm>
          <a:prstGeom prst="roundRect">
            <a:avLst>
              <a:gd name="adj" fmla="val 7000"/>
            </a:avLst>
          </a:prstGeom>
          <a:solidFill>
            <a:srgbClr val="FFFFFF"/>
          </a:solidFill>
          <a:ln w="22860">
            <a:solidFill>
              <a:srgbClr val="B8D7DF"/>
            </a:solidFill>
            <a:prstDash val="solid"/>
          </a:ln>
        </p:spPr>
      </p:sp>
      <p:sp>
        <p:nvSpPr>
          <p:cNvPr id="19" name="Shape 17"/>
          <p:cNvSpPr/>
          <p:nvPr/>
        </p:nvSpPr>
        <p:spPr>
          <a:xfrm>
            <a:off x="816650" y="4576167"/>
            <a:ext cx="635079" cy="906899"/>
          </a:xfrm>
          <a:prstGeom prst="roundRect">
            <a:avLst>
              <a:gd name="adj" fmla="val 6181"/>
            </a:avLst>
          </a:prstGeom>
          <a:solidFill>
            <a:srgbClr val="D2F1F9"/>
          </a:solidFill>
          <a:ln/>
        </p:spPr>
      </p:sp>
      <p:sp>
        <p:nvSpPr>
          <p:cNvPr id="20" name="Text 18"/>
          <p:cNvSpPr/>
          <p:nvPr/>
        </p:nvSpPr>
        <p:spPr>
          <a:xfrm>
            <a:off x="1011317" y="488072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4</a:t>
            </a:r>
            <a:endParaRPr lang="en-US" sz="1850" dirty="0"/>
          </a:p>
        </p:txBody>
      </p:sp>
      <p:sp>
        <p:nvSpPr>
          <p:cNvPr id="21" name="Text 19"/>
          <p:cNvSpPr/>
          <p:nvPr/>
        </p:nvSpPr>
        <p:spPr>
          <a:xfrm>
            <a:off x="1578650" y="4734878"/>
            <a:ext cx="2027277"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Personalização Visual</a:t>
            </a:r>
            <a:endParaRPr lang="en-US" sz="1550" dirty="0"/>
          </a:p>
        </p:txBody>
      </p:sp>
      <p:sp>
        <p:nvSpPr>
          <p:cNvPr id="22" name="Text 20"/>
          <p:cNvSpPr/>
          <p:nvPr/>
        </p:nvSpPr>
        <p:spPr>
          <a:xfrm>
            <a:off x="1578650" y="505908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Ajustando cores, ícones e estilos</a:t>
            </a:r>
            <a:endParaRPr lang="en-US" sz="1250" dirty="0"/>
          </a:p>
        </p:txBody>
      </p:sp>
      <p:sp>
        <p:nvSpPr>
          <p:cNvPr id="23" name="Shape 21"/>
          <p:cNvSpPr/>
          <p:nvPr/>
        </p:nvSpPr>
        <p:spPr>
          <a:xfrm>
            <a:off x="793790" y="5632847"/>
            <a:ext cx="13042821" cy="952619"/>
          </a:xfrm>
          <a:prstGeom prst="roundRect">
            <a:avLst>
              <a:gd name="adj" fmla="val 7000"/>
            </a:avLst>
          </a:prstGeom>
          <a:solidFill>
            <a:srgbClr val="FFFFFF"/>
          </a:solidFill>
          <a:ln w="22860">
            <a:solidFill>
              <a:srgbClr val="B8D7DF"/>
            </a:solidFill>
            <a:prstDash val="solid"/>
          </a:ln>
        </p:spPr>
      </p:sp>
      <p:sp>
        <p:nvSpPr>
          <p:cNvPr id="24" name="Shape 22"/>
          <p:cNvSpPr/>
          <p:nvPr/>
        </p:nvSpPr>
        <p:spPr>
          <a:xfrm>
            <a:off x="816650" y="5655707"/>
            <a:ext cx="635079" cy="906899"/>
          </a:xfrm>
          <a:prstGeom prst="roundRect">
            <a:avLst>
              <a:gd name="adj" fmla="val 6181"/>
            </a:avLst>
          </a:prstGeom>
          <a:solidFill>
            <a:srgbClr val="D2F1F9"/>
          </a:solidFill>
          <a:ln/>
        </p:spPr>
      </p:sp>
      <p:sp>
        <p:nvSpPr>
          <p:cNvPr id="25" name="Text 23"/>
          <p:cNvSpPr/>
          <p:nvPr/>
        </p:nvSpPr>
        <p:spPr>
          <a:xfrm>
            <a:off x="1011317" y="596026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5</a:t>
            </a:r>
            <a:endParaRPr lang="en-US" sz="1850" dirty="0"/>
          </a:p>
        </p:txBody>
      </p:sp>
      <p:sp>
        <p:nvSpPr>
          <p:cNvPr id="26" name="Text 24"/>
          <p:cNvSpPr/>
          <p:nvPr/>
        </p:nvSpPr>
        <p:spPr>
          <a:xfrm>
            <a:off x="1578650" y="5814417"/>
            <a:ext cx="2527697"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Combinando Tabs e Stacks</a:t>
            </a:r>
            <a:endParaRPr lang="en-US" sz="1550" dirty="0"/>
          </a:p>
        </p:txBody>
      </p:sp>
      <p:sp>
        <p:nvSpPr>
          <p:cNvPr id="27" name="Text 25"/>
          <p:cNvSpPr/>
          <p:nvPr/>
        </p:nvSpPr>
        <p:spPr>
          <a:xfrm>
            <a:off x="1578650" y="6138624"/>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Integrando diferentes tipos de navegação</a:t>
            </a:r>
            <a:endParaRPr lang="en-US" sz="1250" dirty="0"/>
          </a:p>
        </p:txBody>
      </p:sp>
      <p:sp>
        <p:nvSpPr>
          <p:cNvPr id="28" name="Shape 26"/>
          <p:cNvSpPr/>
          <p:nvPr/>
        </p:nvSpPr>
        <p:spPr>
          <a:xfrm>
            <a:off x="793790" y="6712387"/>
            <a:ext cx="13042821" cy="952619"/>
          </a:xfrm>
          <a:prstGeom prst="roundRect">
            <a:avLst>
              <a:gd name="adj" fmla="val 7000"/>
            </a:avLst>
          </a:prstGeom>
          <a:solidFill>
            <a:srgbClr val="FFFFFF"/>
          </a:solidFill>
          <a:ln w="22860">
            <a:solidFill>
              <a:srgbClr val="B8D7DF"/>
            </a:solidFill>
            <a:prstDash val="solid"/>
          </a:ln>
        </p:spPr>
      </p:sp>
      <p:sp>
        <p:nvSpPr>
          <p:cNvPr id="29" name="Shape 27"/>
          <p:cNvSpPr/>
          <p:nvPr/>
        </p:nvSpPr>
        <p:spPr>
          <a:xfrm>
            <a:off x="816650" y="6735247"/>
            <a:ext cx="635079" cy="906899"/>
          </a:xfrm>
          <a:prstGeom prst="roundRect">
            <a:avLst>
              <a:gd name="adj" fmla="val 6181"/>
            </a:avLst>
          </a:prstGeom>
          <a:solidFill>
            <a:srgbClr val="D2F1F9"/>
          </a:solidFill>
          <a:ln/>
        </p:spPr>
      </p:sp>
      <p:sp>
        <p:nvSpPr>
          <p:cNvPr id="30" name="Text 28"/>
          <p:cNvSpPr/>
          <p:nvPr/>
        </p:nvSpPr>
        <p:spPr>
          <a:xfrm>
            <a:off x="1011317" y="7039808"/>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6</a:t>
            </a:r>
            <a:endParaRPr lang="en-US" sz="1850" dirty="0"/>
          </a:p>
        </p:txBody>
      </p:sp>
      <p:sp>
        <p:nvSpPr>
          <p:cNvPr id="31" name="Text 29"/>
          <p:cNvSpPr/>
          <p:nvPr/>
        </p:nvSpPr>
        <p:spPr>
          <a:xfrm>
            <a:off x="1578650" y="6893957"/>
            <a:ext cx="261068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Código Completo Funcional</a:t>
            </a:r>
            <a:endParaRPr lang="en-US" sz="1550" dirty="0"/>
          </a:p>
        </p:txBody>
      </p:sp>
      <p:sp>
        <p:nvSpPr>
          <p:cNvPr id="32" name="Text 30"/>
          <p:cNvSpPr/>
          <p:nvPr/>
        </p:nvSpPr>
        <p:spPr>
          <a:xfrm>
            <a:off x="1578650" y="7218164"/>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Revisão final e estrutura completa</a:t>
            </a:r>
            <a:endParaRPr lang="en-US" sz="12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793790" y="2159318"/>
            <a:ext cx="437555" cy="373142"/>
          </a:xfrm>
          <a:prstGeom prst="roundRect">
            <a:avLst>
              <a:gd name="adj" fmla="val 17872"/>
            </a:avLst>
          </a:prstGeom>
          <a:solidFill>
            <a:srgbClr val="D2F1F9"/>
          </a:solidFill>
          <a:ln/>
        </p:spPr>
      </p:sp>
      <p:sp>
        <p:nvSpPr>
          <p:cNvPr id="3" name="Text 1"/>
          <p:cNvSpPr/>
          <p:nvPr/>
        </p:nvSpPr>
        <p:spPr>
          <a:xfrm>
            <a:off x="912852" y="2218849"/>
            <a:ext cx="199430"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06</a:t>
            </a:r>
            <a:endParaRPr lang="en-US" sz="1250" dirty="0"/>
          </a:p>
        </p:txBody>
      </p:sp>
      <p:sp>
        <p:nvSpPr>
          <p:cNvPr id="4" name="Text 2"/>
          <p:cNvSpPr/>
          <p:nvPr/>
        </p:nvSpPr>
        <p:spPr>
          <a:xfrm>
            <a:off x="793790" y="2611755"/>
            <a:ext cx="652962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Código Completo Funcional</a:t>
            </a:r>
            <a:endParaRPr lang="en-US" sz="3900" dirty="0"/>
          </a:p>
        </p:txBody>
      </p:sp>
      <p:sp>
        <p:nvSpPr>
          <p:cNvPr id="5" name="Text 3"/>
          <p:cNvSpPr/>
          <p:nvPr/>
        </p:nvSpPr>
        <p:spPr>
          <a:xfrm>
            <a:off x="793790" y="352948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Revisão final com todos os arquivos implementados</a:t>
            </a:r>
            <a:endParaRPr lang="en-US" sz="1550" dirty="0"/>
          </a:p>
        </p:txBody>
      </p:sp>
      <p:pic>
        <p:nvPicPr>
          <p:cNvPr id="6" name="Image 0" descr="preencoded.png">
            <a:hlinkClick r:id="rId3"/>
          </p:cNvPr>
          <p:cNvPicPr>
            <a:picLocks noChangeAspect="1"/>
          </p:cNvPicPr>
          <p:nvPr/>
        </p:nvPicPr>
        <p:blipFill>
          <a:blip r:embed="rId4"/>
          <a:stretch>
            <a:fillRect/>
          </a:stretch>
        </p:blipFill>
        <p:spPr>
          <a:xfrm>
            <a:off x="793790" y="4070271"/>
            <a:ext cx="13042821" cy="199989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1195030"/>
            <a:ext cx="881538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Todos os Arquivos da Implementação</a:t>
            </a:r>
            <a:endParaRPr lang="en-US" sz="3900" dirty="0"/>
          </a:p>
        </p:txBody>
      </p:sp>
      <p:sp>
        <p:nvSpPr>
          <p:cNvPr id="3" name="Shape 1"/>
          <p:cNvSpPr/>
          <p:nvPr/>
        </p:nvSpPr>
        <p:spPr>
          <a:xfrm>
            <a:off x="793790" y="2211943"/>
            <a:ext cx="4215289" cy="1506736"/>
          </a:xfrm>
          <a:prstGeom prst="roundRect">
            <a:avLst>
              <a:gd name="adj" fmla="val 5532"/>
            </a:avLst>
          </a:prstGeom>
          <a:solidFill>
            <a:srgbClr val="FFFFFF"/>
          </a:solidFill>
          <a:ln w="22860">
            <a:solidFill>
              <a:srgbClr val="B8D7DF"/>
            </a:solidFill>
            <a:prstDash val="solid"/>
          </a:ln>
        </p:spPr>
      </p:sp>
      <p:sp>
        <p:nvSpPr>
          <p:cNvPr id="4" name="Text 2"/>
          <p:cNvSpPr/>
          <p:nvPr/>
        </p:nvSpPr>
        <p:spPr>
          <a:xfrm>
            <a:off x="1015008" y="243316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app/_layout.jsx</a:t>
            </a:r>
            <a:endParaRPr lang="en-US" sz="1950" dirty="0"/>
          </a:p>
        </p:txBody>
      </p:sp>
      <p:sp>
        <p:nvSpPr>
          <p:cNvPr id="5" name="Text 3"/>
          <p:cNvSpPr/>
          <p:nvPr/>
        </p:nvSpPr>
        <p:spPr>
          <a:xfrm>
            <a:off x="1015008" y="2862382"/>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Layout principal com Stack e configuração das tabs</a:t>
            </a:r>
            <a:endParaRPr lang="en-US" sz="1550" dirty="0"/>
          </a:p>
        </p:txBody>
      </p:sp>
      <p:sp>
        <p:nvSpPr>
          <p:cNvPr id="6" name="Shape 4"/>
          <p:cNvSpPr/>
          <p:nvPr/>
        </p:nvSpPr>
        <p:spPr>
          <a:xfrm>
            <a:off x="5207437" y="2211943"/>
            <a:ext cx="4215408" cy="1506736"/>
          </a:xfrm>
          <a:prstGeom prst="roundRect">
            <a:avLst>
              <a:gd name="adj" fmla="val 5532"/>
            </a:avLst>
          </a:prstGeom>
          <a:solidFill>
            <a:srgbClr val="FFFFFF"/>
          </a:solidFill>
          <a:ln w="22860">
            <a:solidFill>
              <a:srgbClr val="B8D7DF"/>
            </a:solidFill>
            <a:prstDash val="solid"/>
          </a:ln>
        </p:spPr>
      </p:sp>
      <p:sp>
        <p:nvSpPr>
          <p:cNvPr id="7" name="Text 5"/>
          <p:cNvSpPr/>
          <p:nvPr/>
        </p:nvSpPr>
        <p:spPr>
          <a:xfrm>
            <a:off x="5428655" y="243316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app/tabs/_layout.jsx</a:t>
            </a:r>
            <a:endParaRPr lang="en-US" sz="1950" dirty="0"/>
          </a:p>
        </p:txBody>
      </p:sp>
      <p:sp>
        <p:nvSpPr>
          <p:cNvPr id="8" name="Text 6"/>
          <p:cNvSpPr/>
          <p:nvPr/>
        </p:nvSpPr>
        <p:spPr>
          <a:xfrm>
            <a:off x="5428655" y="2862382"/>
            <a:ext cx="3772972"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Configuração das tabs com cores, ícones e títulos</a:t>
            </a:r>
            <a:endParaRPr lang="en-US" sz="1550" dirty="0"/>
          </a:p>
        </p:txBody>
      </p:sp>
      <p:sp>
        <p:nvSpPr>
          <p:cNvPr id="9" name="Shape 7"/>
          <p:cNvSpPr/>
          <p:nvPr/>
        </p:nvSpPr>
        <p:spPr>
          <a:xfrm>
            <a:off x="9621203" y="2211943"/>
            <a:ext cx="4215289" cy="1506736"/>
          </a:xfrm>
          <a:prstGeom prst="roundRect">
            <a:avLst>
              <a:gd name="adj" fmla="val 5532"/>
            </a:avLst>
          </a:prstGeom>
          <a:solidFill>
            <a:srgbClr val="FFFFFF"/>
          </a:solidFill>
          <a:ln w="22860">
            <a:solidFill>
              <a:srgbClr val="B8D7DF"/>
            </a:solidFill>
            <a:prstDash val="solid"/>
          </a:ln>
        </p:spPr>
      </p:sp>
      <p:sp>
        <p:nvSpPr>
          <p:cNvPr id="10" name="Text 8"/>
          <p:cNvSpPr/>
          <p:nvPr/>
        </p:nvSpPr>
        <p:spPr>
          <a:xfrm>
            <a:off x="9842421" y="243316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app/tabs/index.jsx</a:t>
            </a:r>
            <a:endParaRPr lang="en-US" sz="1950" dirty="0"/>
          </a:p>
        </p:txBody>
      </p:sp>
      <p:sp>
        <p:nvSpPr>
          <p:cNvPr id="11" name="Text 9"/>
          <p:cNvSpPr/>
          <p:nvPr/>
        </p:nvSpPr>
        <p:spPr>
          <a:xfrm>
            <a:off x="9842421" y="2862382"/>
            <a:ext cx="3772853"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Página Home - tela inicial do aplicativo</a:t>
            </a:r>
            <a:endParaRPr lang="en-US" sz="1550" dirty="0"/>
          </a:p>
        </p:txBody>
      </p:sp>
      <p:sp>
        <p:nvSpPr>
          <p:cNvPr id="12" name="Shape 10"/>
          <p:cNvSpPr/>
          <p:nvPr/>
        </p:nvSpPr>
        <p:spPr>
          <a:xfrm>
            <a:off x="793790" y="3917037"/>
            <a:ext cx="4215289" cy="1189196"/>
          </a:xfrm>
          <a:prstGeom prst="roundRect">
            <a:avLst>
              <a:gd name="adj" fmla="val 7010"/>
            </a:avLst>
          </a:prstGeom>
          <a:solidFill>
            <a:srgbClr val="FFFFFF"/>
          </a:solidFill>
          <a:ln w="22860">
            <a:solidFill>
              <a:srgbClr val="B8D7DF"/>
            </a:solidFill>
            <a:prstDash val="solid"/>
          </a:ln>
        </p:spPr>
      </p:sp>
      <p:sp>
        <p:nvSpPr>
          <p:cNvPr id="13" name="Text 11"/>
          <p:cNvSpPr/>
          <p:nvPr/>
        </p:nvSpPr>
        <p:spPr>
          <a:xfrm>
            <a:off x="1015008" y="4138255"/>
            <a:ext cx="2495550"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app/tabs/settings.jsx</a:t>
            </a:r>
            <a:endParaRPr lang="en-US" sz="1950" dirty="0"/>
          </a:p>
        </p:txBody>
      </p:sp>
      <p:sp>
        <p:nvSpPr>
          <p:cNvPr id="14" name="Text 12"/>
          <p:cNvSpPr/>
          <p:nvPr/>
        </p:nvSpPr>
        <p:spPr>
          <a:xfrm>
            <a:off x="1015008" y="4567476"/>
            <a:ext cx="3772853"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Página de Configurações</a:t>
            </a:r>
            <a:endParaRPr lang="en-US" sz="1550" dirty="0"/>
          </a:p>
        </p:txBody>
      </p:sp>
      <p:sp>
        <p:nvSpPr>
          <p:cNvPr id="15" name="Shape 13"/>
          <p:cNvSpPr/>
          <p:nvPr/>
        </p:nvSpPr>
        <p:spPr>
          <a:xfrm>
            <a:off x="5207437" y="3917037"/>
            <a:ext cx="4215408" cy="1189196"/>
          </a:xfrm>
          <a:prstGeom prst="roundRect">
            <a:avLst>
              <a:gd name="adj" fmla="val 7010"/>
            </a:avLst>
          </a:prstGeom>
          <a:solidFill>
            <a:srgbClr val="FFFFFF"/>
          </a:solidFill>
          <a:ln w="22860">
            <a:solidFill>
              <a:srgbClr val="B8D7DF"/>
            </a:solidFill>
            <a:prstDash val="solid"/>
          </a:ln>
        </p:spPr>
      </p:sp>
      <p:sp>
        <p:nvSpPr>
          <p:cNvPr id="16" name="Text 14"/>
          <p:cNvSpPr/>
          <p:nvPr/>
        </p:nvSpPr>
        <p:spPr>
          <a:xfrm>
            <a:off x="5428655" y="4138255"/>
            <a:ext cx="3611999"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app/tabs/products/_layout.jsx</a:t>
            </a:r>
            <a:endParaRPr lang="en-US" sz="1950" dirty="0"/>
          </a:p>
        </p:txBody>
      </p:sp>
      <p:sp>
        <p:nvSpPr>
          <p:cNvPr id="17" name="Text 15"/>
          <p:cNvSpPr/>
          <p:nvPr/>
        </p:nvSpPr>
        <p:spPr>
          <a:xfrm>
            <a:off x="5428655" y="4567476"/>
            <a:ext cx="3772972"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Stack de navegação para produtos</a:t>
            </a:r>
            <a:endParaRPr lang="en-US" sz="1550" dirty="0"/>
          </a:p>
        </p:txBody>
      </p:sp>
      <p:sp>
        <p:nvSpPr>
          <p:cNvPr id="18" name="Shape 16"/>
          <p:cNvSpPr/>
          <p:nvPr/>
        </p:nvSpPr>
        <p:spPr>
          <a:xfrm>
            <a:off x="9621203" y="3917037"/>
            <a:ext cx="4215289" cy="1189196"/>
          </a:xfrm>
          <a:prstGeom prst="roundRect">
            <a:avLst>
              <a:gd name="adj" fmla="val 7010"/>
            </a:avLst>
          </a:prstGeom>
          <a:solidFill>
            <a:srgbClr val="FFFFFF"/>
          </a:solidFill>
          <a:ln w="22860">
            <a:solidFill>
              <a:srgbClr val="B8D7DF"/>
            </a:solidFill>
            <a:prstDash val="solid"/>
          </a:ln>
        </p:spPr>
      </p:sp>
      <p:sp>
        <p:nvSpPr>
          <p:cNvPr id="19" name="Text 17"/>
          <p:cNvSpPr/>
          <p:nvPr/>
        </p:nvSpPr>
        <p:spPr>
          <a:xfrm>
            <a:off x="9842421" y="4138255"/>
            <a:ext cx="3363039"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app/tabs/products/index.jsx</a:t>
            </a:r>
            <a:endParaRPr lang="en-US" sz="1950" dirty="0"/>
          </a:p>
        </p:txBody>
      </p:sp>
      <p:sp>
        <p:nvSpPr>
          <p:cNvPr id="20" name="Text 18"/>
          <p:cNvSpPr/>
          <p:nvPr/>
        </p:nvSpPr>
        <p:spPr>
          <a:xfrm>
            <a:off x="9842421" y="4567476"/>
            <a:ext cx="3772853"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Lista de produtos com links</a:t>
            </a:r>
            <a:endParaRPr lang="en-US" sz="1550" dirty="0"/>
          </a:p>
        </p:txBody>
      </p:sp>
      <p:sp>
        <p:nvSpPr>
          <p:cNvPr id="21" name="Shape 19"/>
          <p:cNvSpPr/>
          <p:nvPr/>
        </p:nvSpPr>
        <p:spPr>
          <a:xfrm>
            <a:off x="793790" y="5304592"/>
            <a:ext cx="13042702" cy="1189196"/>
          </a:xfrm>
          <a:prstGeom prst="roundRect">
            <a:avLst>
              <a:gd name="adj" fmla="val 7010"/>
            </a:avLst>
          </a:prstGeom>
          <a:solidFill>
            <a:srgbClr val="FFFFFF"/>
          </a:solidFill>
          <a:ln w="22860">
            <a:solidFill>
              <a:srgbClr val="B8D7DF"/>
            </a:solidFill>
            <a:prstDash val="solid"/>
          </a:ln>
        </p:spPr>
      </p:sp>
      <p:sp>
        <p:nvSpPr>
          <p:cNvPr id="22" name="Text 20"/>
          <p:cNvSpPr/>
          <p:nvPr/>
        </p:nvSpPr>
        <p:spPr>
          <a:xfrm>
            <a:off x="1015008" y="5525810"/>
            <a:ext cx="3098602"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app/tabs/products/[id].jsx</a:t>
            </a:r>
            <a:endParaRPr lang="en-US" sz="1950" dirty="0"/>
          </a:p>
        </p:txBody>
      </p:sp>
      <p:sp>
        <p:nvSpPr>
          <p:cNvPr id="23" name="Text 21"/>
          <p:cNvSpPr/>
          <p:nvPr/>
        </p:nvSpPr>
        <p:spPr>
          <a:xfrm>
            <a:off x="1015008" y="5955030"/>
            <a:ext cx="1260026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Detalhes de um produto específico</a:t>
            </a:r>
            <a:endParaRPr lang="en-US" sz="1550" dirty="0"/>
          </a:p>
        </p:txBody>
      </p:sp>
      <p:sp>
        <p:nvSpPr>
          <p:cNvPr id="24" name="Text 22"/>
          <p:cNvSpPr/>
          <p:nvPr/>
        </p:nvSpPr>
        <p:spPr>
          <a:xfrm>
            <a:off x="793790" y="6717030"/>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Todos esses arquivos trabalham juntos para criar uma navegação fluida e intuitiva, combinando tabs e stacks de forma eficiente.</a:t>
            </a:r>
            <a:endParaRPr lang="en-US" sz="15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23117"/>
            <a:ext cx="692705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Conclusão e Próximos Passos</a:t>
            </a:r>
            <a:endParaRPr lang="en-US" sz="3900" dirty="0"/>
          </a:p>
        </p:txBody>
      </p:sp>
      <p:sp>
        <p:nvSpPr>
          <p:cNvPr id="4" name="Text 1"/>
          <p:cNvSpPr/>
          <p:nvPr/>
        </p:nvSpPr>
        <p:spPr>
          <a:xfrm>
            <a:off x="6280190" y="2040850"/>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Parabéns! Você aprendeu a implementar navegação em tabs no React Native usando Expo Router. Agora você é capaz de criar aplicativos com navegação profissional, combinando tabs e stacks para oferecer uma experiência de usuário fluida e intuitiva.</a:t>
            </a:r>
            <a:endParaRPr lang="en-US" sz="1550" dirty="0"/>
          </a:p>
        </p:txBody>
      </p:sp>
      <p:pic>
        <p:nvPicPr>
          <p:cNvPr id="5" name="Image 1" descr="preencoded.png"/>
          <p:cNvPicPr>
            <a:picLocks noChangeAspect="1"/>
          </p:cNvPicPr>
          <p:nvPr/>
        </p:nvPicPr>
        <p:blipFill>
          <a:blip r:embed="rId4"/>
          <a:stretch>
            <a:fillRect/>
          </a:stretch>
        </p:blipFill>
        <p:spPr>
          <a:xfrm>
            <a:off x="6280190" y="3534251"/>
            <a:ext cx="992267" cy="1190744"/>
          </a:xfrm>
          <a:prstGeom prst="rect">
            <a:avLst/>
          </a:prstGeom>
        </p:spPr>
      </p:pic>
      <p:sp>
        <p:nvSpPr>
          <p:cNvPr id="6" name="Text 2"/>
          <p:cNvSpPr/>
          <p:nvPr/>
        </p:nvSpPr>
        <p:spPr>
          <a:xfrm>
            <a:off x="7470815" y="373260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Aprendemos</a:t>
            </a:r>
            <a:endParaRPr lang="en-US" sz="1950" dirty="0"/>
          </a:p>
        </p:txBody>
      </p:sp>
      <p:sp>
        <p:nvSpPr>
          <p:cNvPr id="7" name="Text 3"/>
          <p:cNvSpPr/>
          <p:nvPr/>
        </p:nvSpPr>
        <p:spPr>
          <a:xfrm>
            <a:off x="7470815" y="4161830"/>
            <a:ext cx="6365796"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Criar tabs, personalizar aparência, combinar com stacks</a:t>
            </a:r>
            <a:endParaRPr lang="en-US" sz="1550" dirty="0"/>
          </a:p>
        </p:txBody>
      </p:sp>
      <p:pic>
        <p:nvPicPr>
          <p:cNvPr id="8" name="Image 2" descr="preencoded.png"/>
          <p:cNvPicPr>
            <a:picLocks noChangeAspect="1"/>
          </p:cNvPicPr>
          <p:nvPr/>
        </p:nvPicPr>
        <p:blipFill>
          <a:blip r:embed="rId5"/>
          <a:stretch>
            <a:fillRect/>
          </a:stretch>
        </p:blipFill>
        <p:spPr>
          <a:xfrm>
            <a:off x="6280190" y="4724995"/>
            <a:ext cx="992267" cy="1190744"/>
          </a:xfrm>
          <a:prstGeom prst="rect">
            <a:avLst/>
          </a:prstGeom>
        </p:spPr>
      </p:pic>
      <p:sp>
        <p:nvSpPr>
          <p:cNvPr id="9" name="Text 4"/>
          <p:cNvSpPr/>
          <p:nvPr/>
        </p:nvSpPr>
        <p:spPr>
          <a:xfrm>
            <a:off x="7470815" y="492335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Próximo Tema</a:t>
            </a:r>
            <a:endParaRPr lang="en-US" sz="1950" dirty="0"/>
          </a:p>
        </p:txBody>
      </p:sp>
      <p:sp>
        <p:nvSpPr>
          <p:cNvPr id="10" name="Text 5"/>
          <p:cNvSpPr/>
          <p:nvPr/>
        </p:nvSpPr>
        <p:spPr>
          <a:xfrm>
            <a:off x="7470815" y="5352574"/>
            <a:ext cx="6365796"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Navegação com Drawers - o último tipo de navegação</a:t>
            </a:r>
            <a:endParaRPr lang="en-US" sz="1550" dirty="0"/>
          </a:p>
        </p:txBody>
      </p:sp>
      <p:pic>
        <p:nvPicPr>
          <p:cNvPr id="11" name="Image 3" descr="preencoded.png"/>
          <p:cNvPicPr>
            <a:picLocks noChangeAspect="1"/>
          </p:cNvPicPr>
          <p:nvPr/>
        </p:nvPicPr>
        <p:blipFill>
          <a:blip r:embed="rId6"/>
          <a:stretch>
            <a:fillRect/>
          </a:stretch>
        </p:blipFill>
        <p:spPr>
          <a:xfrm>
            <a:off x="6280190" y="5915739"/>
            <a:ext cx="992267" cy="1190744"/>
          </a:xfrm>
          <a:prstGeom prst="rect">
            <a:avLst/>
          </a:prstGeom>
        </p:spPr>
      </p:pic>
      <p:sp>
        <p:nvSpPr>
          <p:cNvPr id="12" name="Text 6"/>
          <p:cNvSpPr/>
          <p:nvPr/>
        </p:nvSpPr>
        <p:spPr>
          <a:xfrm>
            <a:off x="7470815" y="611409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Continue Praticando</a:t>
            </a:r>
            <a:endParaRPr lang="en-US" sz="1950" dirty="0"/>
          </a:p>
        </p:txBody>
      </p:sp>
      <p:sp>
        <p:nvSpPr>
          <p:cNvPr id="13" name="Text 7"/>
          <p:cNvSpPr/>
          <p:nvPr/>
        </p:nvSpPr>
        <p:spPr>
          <a:xfrm>
            <a:off x="7470815" y="6543318"/>
            <a:ext cx="6365796"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Experimente criar suas próprias combinações de navegação</a:t>
            </a:r>
            <a:endParaRPr lang="en-US" sz="15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732" t="-34478" r="-2765" b="-3639"/>
            </a:stretch>
          </a:blipFill>
        </p:spPr>
      </p:sp>
      <p:grpSp>
        <p:nvGrpSpPr>
          <p:cNvPr id="3" name="Group 3"/>
          <p:cNvGrpSpPr/>
          <p:nvPr/>
        </p:nvGrpSpPr>
        <p:grpSpPr>
          <a:xfrm>
            <a:off x="-2" y="-18029"/>
            <a:ext cx="1463040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sp>
      </p:grpSp>
      <p:grpSp>
        <p:nvGrpSpPr>
          <p:cNvPr id="5" name="Group 5"/>
          <p:cNvGrpSpPr/>
          <p:nvPr/>
        </p:nvGrpSpPr>
        <p:grpSpPr>
          <a:xfrm>
            <a:off x="0" y="-18029"/>
            <a:ext cx="14630392" cy="8247629"/>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sp>
      </p:grpSp>
      <p:grpSp>
        <p:nvGrpSpPr>
          <p:cNvPr id="7" name="Group 7"/>
          <p:cNvGrpSpPr/>
          <p:nvPr/>
        </p:nvGrpSpPr>
        <p:grpSpPr>
          <a:xfrm>
            <a:off x="4255938" y="2203438"/>
            <a:ext cx="6118525" cy="3804697"/>
            <a:chOff x="0" y="0"/>
            <a:chExt cx="10197541" cy="6341161"/>
          </a:xfrm>
        </p:grpSpPr>
        <p:sp>
          <p:nvSpPr>
            <p:cNvPr id="8" name="Freeform 8"/>
            <p:cNvSpPr/>
            <p:nvPr/>
          </p:nvSpPr>
          <p:spPr>
            <a:xfrm>
              <a:off x="0" y="0"/>
              <a:ext cx="10197592" cy="6341110"/>
            </a:xfrm>
            <a:custGeom>
              <a:avLst/>
              <a:gdLst/>
              <a:ahLst/>
              <a:cxnLst/>
              <a:rect l="l" t="t" r="r" b="b"/>
              <a:pathLst>
                <a:path w="10197592" h="6341110">
                  <a:moveTo>
                    <a:pt x="0" y="0"/>
                  </a:moveTo>
                  <a:lnTo>
                    <a:pt x="10197592" y="0"/>
                  </a:lnTo>
                  <a:lnTo>
                    <a:pt x="10197592" y="6341110"/>
                  </a:lnTo>
                  <a:lnTo>
                    <a:pt x="0" y="6341110"/>
                  </a:lnTo>
                  <a:close/>
                </a:path>
              </a:pathLst>
            </a:custGeom>
            <a:solidFill>
              <a:srgbClr val="382F2D"/>
            </a:solidFill>
            <a:ln w="12700">
              <a:solidFill>
                <a:srgbClr val="000000"/>
              </a:solidFill>
            </a:ln>
          </p:spPr>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4">
              <a:extLst>
                <a:ext uri="{96DAC541-7B7A-43D3-8B79-37D633B846F1}">
                  <asvg:svgBlip xmlns:asvg="http://schemas.microsoft.com/office/drawing/2016/SVG/main" r:embed="rId5"/>
                </a:ext>
              </a:extLst>
            </a:blip>
            <a:stretch>
              <a:fillRect t="-148" b="-148"/>
            </a:stretch>
          </a:blipFill>
        </p:spPr>
      </p:sp>
      <p:grpSp>
        <p:nvGrpSpPr>
          <p:cNvPr id="10" name="Group 10"/>
          <p:cNvGrpSpPr/>
          <p:nvPr/>
        </p:nvGrpSpPr>
        <p:grpSpPr>
          <a:xfrm>
            <a:off x="0" y="0"/>
            <a:ext cx="14630400" cy="82296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82F2D"/>
            </a:solidFill>
            <a:ln w="12700">
              <a:solidFill>
                <a:srgbClr val="000000"/>
              </a:solidFill>
            </a:ln>
          </p:spPr>
        </p:sp>
      </p:grpSp>
      <p:sp>
        <p:nvSpPr>
          <p:cNvPr id="12" name="Freeform 12"/>
          <p:cNvSpPr/>
          <p:nvPr/>
        </p:nvSpPr>
        <p:spPr>
          <a:xfrm>
            <a:off x="6036892" y="3560064"/>
            <a:ext cx="2556609" cy="1109472"/>
          </a:xfrm>
          <a:custGeom>
            <a:avLst/>
            <a:gdLst/>
            <a:ahLst/>
            <a:cxnLst/>
            <a:rect l="l" t="t" r="r" b="b"/>
            <a:pathLst>
              <a:path w="3195761" h="1386840">
                <a:moveTo>
                  <a:pt x="0" y="0"/>
                </a:moveTo>
                <a:lnTo>
                  <a:pt x="3195761" y="0"/>
                </a:lnTo>
                <a:lnTo>
                  <a:pt x="3195761" y="1386840"/>
                </a:lnTo>
                <a:lnTo>
                  <a:pt x="0" y="1386840"/>
                </a:lnTo>
                <a:lnTo>
                  <a:pt x="0" y="0"/>
                </a:lnTo>
                <a:close/>
              </a:path>
            </a:pathLst>
          </a:custGeom>
          <a:blipFill>
            <a:blip r:embed="rId6">
              <a:extLst>
                <a:ext uri="{96DAC541-7B7A-43D3-8B79-37D633B846F1}">
                  <asvg:svgBlip xmlns:asvg="http://schemas.microsoft.com/office/drawing/2016/SVG/main" r:embed="rId7"/>
                </a:ext>
              </a:extLst>
            </a:blip>
            <a:stretch>
              <a:fillRect t="-64" b="-64"/>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3270885"/>
            <a:ext cx="437555" cy="373142"/>
          </a:xfrm>
          <a:prstGeom prst="roundRect">
            <a:avLst>
              <a:gd name="adj" fmla="val 17872"/>
            </a:avLst>
          </a:prstGeom>
          <a:solidFill>
            <a:srgbClr val="D2F1F9"/>
          </a:solidFill>
          <a:ln/>
        </p:spPr>
      </p:sp>
      <p:sp>
        <p:nvSpPr>
          <p:cNvPr id="3" name="Text 1"/>
          <p:cNvSpPr/>
          <p:nvPr/>
        </p:nvSpPr>
        <p:spPr>
          <a:xfrm>
            <a:off x="912852" y="3330416"/>
            <a:ext cx="199430"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01</a:t>
            </a:r>
            <a:endParaRPr lang="en-US" sz="1250" dirty="0"/>
          </a:p>
        </p:txBody>
      </p:sp>
      <p:sp>
        <p:nvSpPr>
          <p:cNvPr id="4" name="Text 2"/>
          <p:cNvSpPr/>
          <p:nvPr/>
        </p:nvSpPr>
        <p:spPr>
          <a:xfrm>
            <a:off x="793790" y="3723323"/>
            <a:ext cx="784002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Introdução à Navegação em Tabs</a:t>
            </a:r>
            <a:endParaRPr lang="en-US" sz="3900" dirty="0"/>
          </a:p>
        </p:txBody>
      </p:sp>
      <p:sp>
        <p:nvSpPr>
          <p:cNvPr id="5"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Compreendendo o conceito e aplicações práticas no desenvolvimento mobile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74094"/>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O Que São Tabs?</a:t>
            </a:r>
            <a:endParaRPr lang="en-US" sz="3900" dirty="0"/>
          </a:p>
        </p:txBody>
      </p:sp>
      <p:sp>
        <p:nvSpPr>
          <p:cNvPr id="4" name="Text 1"/>
          <p:cNvSpPr/>
          <p:nvPr/>
        </p:nvSpPr>
        <p:spPr>
          <a:xfrm>
            <a:off x="6280190" y="319182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As tabs, ou abas, são uma forma de navegação muito comum em aplicativos móveis modernos. Elas aparecem como uma barra fixa, geralmente na parte inferior da tela, contendo botões que representam as principais seções do aplicativo.</a:t>
            </a:r>
            <a:endParaRPr lang="en-US" sz="1550" dirty="0"/>
          </a:p>
        </p:txBody>
      </p:sp>
      <p:sp>
        <p:nvSpPr>
          <p:cNvPr id="5" name="Text 2"/>
          <p:cNvSpPr/>
          <p:nvPr/>
        </p:nvSpPr>
        <p:spPr>
          <a:xfrm>
            <a:off x="6280190" y="468522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 exemplo do iFood, temos cinco tabs principais: Início, Busca, Loja, Pedidos e Perfil. Essa barra permanece sempre visível, permitindo que o usuário navegue rapidamente entre as áreas mais importantes do aplicativo com apenas um toque.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19131"/>
            <a:ext cx="8204597"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Quando Usar Navegação em Tabs?</a:t>
            </a:r>
            <a:endParaRPr lang="en-US" sz="3900" dirty="0"/>
          </a:p>
        </p:txBody>
      </p:sp>
      <p:sp>
        <p:nvSpPr>
          <p:cNvPr id="3" name="Shape 1"/>
          <p:cNvSpPr/>
          <p:nvPr/>
        </p:nvSpPr>
        <p:spPr>
          <a:xfrm>
            <a:off x="793790" y="2760107"/>
            <a:ext cx="3040499" cy="2190631"/>
          </a:xfrm>
          <a:prstGeom prst="roundRect">
            <a:avLst>
              <a:gd name="adj" fmla="val 3805"/>
            </a:avLst>
          </a:prstGeom>
          <a:solidFill>
            <a:srgbClr val="D2F1F9"/>
          </a:solidFill>
          <a:ln w="7620">
            <a:solidFill>
              <a:srgbClr val="B8D7DF"/>
            </a:solidFill>
            <a:prstDash val="solid"/>
          </a:ln>
        </p:spPr>
      </p:sp>
      <p:sp>
        <p:nvSpPr>
          <p:cNvPr id="4" name="Text 2"/>
          <p:cNvSpPr/>
          <p:nvPr/>
        </p:nvSpPr>
        <p:spPr>
          <a:xfrm>
            <a:off x="999768" y="296608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Categorias Principais</a:t>
            </a:r>
            <a:endParaRPr lang="en-US" sz="1950" dirty="0"/>
          </a:p>
        </p:txBody>
      </p:sp>
      <p:sp>
        <p:nvSpPr>
          <p:cNvPr id="5" name="Text 3"/>
          <p:cNvSpPr/>
          <p:nvPr/>
        </p:nvSpPr>
        <p:spPr>
          <a:xfrm>
            <a:off x="999768" y="3474601"/>
            <a:ext cx="2628543"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Quando você tem 3 a 5 seções principais que precisam de acesso rápido</a:t>
            </a:r>
            <a:endParaRPr lang="en-US" sz="1550" dirty="0"/>
          </a:p>
        </p:txBody>
      </p:sp>
      <p:sp>
        <p:nvSpPr>
          <p:cNvPr id="6" name="Shape 4"/>
          <p:cNvSpPr/>
          <p:nvPr/>
        </p:nvSpPr>
        <p:spPr>
          <a:xfrm>
            <a:off x="4032647" y="2760107"/>
            <a:ext cx="3040499" cy="2190631"/>
          </a:xfrm>
          <a:prstGeom prst="roundRect">
            <a:avLst>
              <a:gd name="adj" fmla="val 3805"/>
            </a:avLst>
          </a:prstGeom>
          <a:solidFill>
            <a:srgbClr val="D2F1F9"/>
          </a:solidFill>
          <a:ln w="7620">
            <a:solidFill>
              <a:srgbClr val="B8D7DF"/>
            </a:solidFill>
            <a:prstDash val="solid"/>
          </a:ln>
        </p:spPr>
      </p:sp>
      <p:sp>
        <p:nvSpPr>
          <p:cNvPr id="7" name="Text 5"/>
          <p:cNvSpPr/>
          <p:nvPr/>
        </p:nvSpPr>
        <p:spPr>
          <a:xfrm>
            <a:off x="4238625" y="2966085"/>
            <a:ext cx="2594253"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Navegação Frequente</a:t>
            </a:r>
            <a:endParaRPr lang="en-US" sz="1950" dirty="0"/>
          </a:p>
        </p:txBody>
      </p:sp>
      <p:sp>
        <p:nvSpPr>
          <p:cNvPr id="8" name="Text 6"/>
          <p:cNvSpPr/>
          <p:nvPr/>
        </p:nvSpPr>
        <p:spPr>
          <a:xfrm>
            <a:off x="4238625" y="3474601"/>
            <a:ext cx="2628543"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Para áreas que o usuário precisa acessar constantemente durante o uso</a:t>
            </a:r>
            <a:endParaRPr lang="en-US" sz="1550" dirty="0"/>
          </a:p>
        </p:txBody>
      </p:sp>
      <p:sp>
        <p:nvSpPr>
          <p:cNvPr id="9" name="Shape 7"/>
          <p:cNvSpPr/>
          <p:nvPr/>
        </p:nvSpPr>
        <p:spPr>
          <a:xfrm>
            <a:off x="793790" y="4940933"/>
            <a:ext cx="6279356" cy="1238012"/>
          </a:xfrm>
          <a:prstGeom prst="roundRect">
            <a:avLst>
              <a:gd name="adj" fmla="val 6733"/>
            </a:avLst>
          </a:prstGeom>
          <a:solidFill>
            <a:srgbClr val="D2F1F9"/>
          </a:solidFill>
          <a:ln w="7620">
            <a:solidFill>
              <a:srgbClr val="B8D7DF"/>
            </a:solidFill>
            <a:prstDash val="solid"/>
          </a:ln>
        </p:spPr>
      </p:sp>
      <p:sp>
        <p:nvSpPr>
          <p:cNvPr id="10" name="Text 8"/>
          <p:cNvSpPr/>
          <p:nvPr/>
        </p:nvSpPr>
        <p:spPr>
          <a:xfrm>
            <a:off x="999768" y="514691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Organização Clara</a:t>
            </a:r>
            <a:endParaRPr lang="en-US" sz="1950" dirty="0"/>
          </a:p>
        </p:txBody>
      </p:sp>
      <p:sp>
        <p:nvSpPr>
          <p:cNvPr id="11" name="Text 9"/>
          <p:cNvSpPr/>
          <p:nvPr/>
        </p:nvSpPr>
        <p:spPr>
          <a:xfrm>
            <a:off x="999768" y="5655427"/>
            <a:ext cx="5867400"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Quando as categorias são distintas e bem definidas</a:t>
            </a:r>
            <a:endParaRPr lang="en-US" sz="1550" dirty="0"/>
          </a:p>
        </p:txBody>
      </p:sp>
      <p:sp>
        <p:nvSpPr>
          <p:cNvPr id="12" name="Shape 10"/>
          <p:cNvSpPr/>
          <p:nvPr/>
        </p:nvSpPr>
        <p:spPr>
          <a:xfrm>
            <a:off x="7421999" y="2536865"/>
            <a:ext cx="6565106" cy="4073485"/>
          </a:xfrm>
          <a:prstGeom prst="roundRect">
            <a:avLst>
              <a:gd name="adj" fmla="val 3508"/>
            </a:avLst>
          </a:prstGeom>
          <a:solidFill>
            <a:srgbClr val="54C8E8"/>
          </a:solidFill>
          <a:ln/>
        </p:spPr>
      </p:sp>
      <p:sp>
        <p:nvSpPr>
          <p:cNvPr id="13" name="Text 11"/>
          <p:cNvSpPr/>
          <p:nvPr/>
        </p:nvSpPr>
        <p:spPr>
          <a:xfrm>
            <a:off x="7620357" y="273522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Vantagens das Tabs</a:t>
            </a:r>
            <a:endParaRPr lang="en-US" sz="1950" dirty="0"/>
          </a:p>
        </p:txBody>
      </p:sp>
      <p:sp>
        <p:nvSpPr>
          <p:cNvPr id="14" name="Text 12"/>
          <p:cNvSpPr/>
          <p:nvPr/>
        </p:nvSpPr>
        <p:spPr>
          <a:xfrm>
            <a:off x="7620357" y="3243739"/>
            <a:ext cx="6168390" cy="1270236"/>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Acesso imediato às principais funcionalidades</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Redução de cliques para navegação</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Orientação visual clara para o usuário</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Padrão familiar em apps mobile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3270885"/>
            <a:ext cx="437555" cy="373142"/>
          </a:xfrm>
          <a:prstGeom prst="roundRect">
            <a:avLst>
              <a:gd name="adj" fmla="val 17872"/>
            </a:avLst>
          </a:prstGeom>
          <a:solidFill>
            <a:srgbClr val="D2F1F9"/>
          </a:solidFill>
          <a:ln/>
        </p:spPr>
      </p:sp>
      <p:sp>
        <p:nvSpPr>
          <p:cNvPr id="3" name="Text 1"/>
          <p:cNvSpPr/>
          <p:nvPr/>
        </p:nvSpPr>
        <p:spPr>
          <a:xfrm>
            <a:off x="912852" y="3330416"/>
            <a:ext cx="199430"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02</a:t>
            </a:r>
            <a:endParaRPr lang="en-US" sz="1250" dirty="0"/>
          </a:p>
        </p:txBody>
      </p:sp>
      <p:sp>
        <p:nvSpPr>
          <p:cNvPr id="4" name="Text 2"/>
          <p:cNvSpPr/>
          <p:nvPr/>
        </p:nvSpPr>
        <p:spPr>
          <a:xfrm>
            <a:off x="793790" y="3723323"/>
            <a:ext cx="6043493"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Estrutura Base do Projeto</a:t>
            </a:r>
            <a:endParaRPr lang="en-US" sz="3900" dirty="0"/>
          </a:p>
        </p:txBody>
      </p:sp>
      <p:sp>
        <p:nvSpPr>
          <p:cNvPr id="5"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Organizando arquivos e preparando a configuração inicial</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33024"/>
            <a:ext cx="5633204"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Preparando o Ambiente</a:t>
            </a:r>
            <a:endParaRPr lang="en-US" sz="3900" dirty="0"/>
          </a:p>
        </p:txBody>
      </p:sp>
      <p:pic>
        <p:nvPicPr>
          <p:cNvPr id="3" name="Image 0" descr="preencoded.png"/>
          <p:cNvPicPr>
            <a:picLocks noChangeAspect="1"/>
          </p:cNvPicPr>
          <p:nvPr/>
        </p:nvPicPr>
        <p:blipFill>
          <a:blip r:embed="rId3"/>
          <a:stretch>
            <a:fillRect/>
          </a:stretch>
        </p:blipFill>
        <p:spPr>
          <a:xfrm>
            <a:off x="3484959" y="2349937"/>
            <a:ext cx="7660481" cy="4546521"/>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7778" y="3461182"/>
            <a:ext cx="652129" cy="652131"/>
          </a:xfrm>
          <a:prstGeom prst="rect">
            <a:avLst/>
          </a:prstGeom>
        </p:spPr>
      </p:pic>
      <p:sp>
        <p:nvSpPr>
          <p:cNvPr id="5" name="Text 1"/>
          <p:cNvSpPr/>
          <p:nvPr/>
        </p:nvSpPr>
        <p:spPr>
          <a:xfrm>
            <a:off x="8816770" y="5658454"/>
            <a:ext cx="1904221" cy="733647"/>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Mover Arquivos</a:t>
            </a:r>
            <a:endParaRPr lang="en-US" sz="1350" dirty="0"/>
          </a:p>
        </p:txBody>
      </p:sp>
      <p:pic>
        <p:nvPicPr>
          <p:cNvPr id="6"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010368" y="3462404"/>
            <a:ext cx="652130" cy="652130"/>
          </a:xfrm>
          <a:prstGeom prst="rect">
            <a:avLst/>
          </a:prstGeom>
        </p:spPr>
      </p:pic>
      <p:sp>
        <p:nvSpPr>
          <p:cNvPr id="7" name="Text 2"/>
          <p:cNvSpPr/>
          <p:nvPr/>
        </p:nvSpPr>
        <p:spPr>
          <a:xfrm>
            <a:off x="6416929" y="5841866"/>
            <a:ext cx="1904221" cy="366824"/>
          </a:xfrm>
          <a:prstGeom prst="rect">
            <a:avLst/>
          </a:prstGeom>
          <a:noFill/>
          <a:ln/>
        </p:spPr>
        <p:txBody>
          <a:bodyPr wrap="non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Criar Pastas</a:t>
            </a:r>
            <a:endParaRPr lang="en-US" sz="1350" dirty="0"/>
          </a:p>
        </p:txBody>
      </p:sp>
      <p:pic>
        <p:nvPicPr>
          <p:cNvPr id="8"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4610528" y="3462404"/>
            <a:ext cx="652130" cy="652130"/>
          </a:xfrm>
          <a:prstGeom prst="rect">
            <a:avLst/>
          </a:prstGeom>
        </p:spPr>
      </p:pic>
      <p:sp>
        <p:nvSpPr>
          <p:cNvPr id="9" name="Text 3"/>
          <p:cNvSpPr/>
          <p:nvPr/>
        </p:nvSpPr>
        <p:spPr>
          <a:xfrm>
            <a:off x="3977961" y="5658454"/>
            <a:ext cx="1904221" cy="733647"/>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Limpar Navegação</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6099" y="651947"/>
            <a:ext cx="606730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Estrutura de Pastas Inicial</a:t>
            </a:r>
            <a:endParaRPr lang="en-US" sz="3900" dirty="0"/>
          </a:p>
        </p:txBody>
      </p:sp>
      <p:sp>
        <p:nvSpPr>
          <p:cNvPr id="3" name="Text 1"/>
          <p:cNvSpPr/>
          <p:nvPr/>
        </p:nvSpPr>
        <p:spPr>
          <a:xfrm>
            <a:off x="793790" y="1825066"/>
            <a:ext cx="2935962"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Antes da Implementação</a:t>
            </a:r>
            <a:endParaRPr lang="en-US" sz="1950" dirty="0"/>
          </a:p>
        </p:txBody>
      </p:sp>
      <p:sp>
        <p:nvSpPr>
          <p:cNvPr id="4" name="Shape 2"/>
          <p:cNvSpPr/>
          <p:nvPr/>
        </p:nvSpPr>
        <p:spPr>
          <a:xfrm>
            <a:off x="793790" y="2358466"/>
            <a:ext cx="6279356" cy="1885355"/>
          </a:xfrm>
          <a:prstGeom prst="roundRect">
            <a:avLst>
              <a:gd name="adj" fmla="val 4421"/>
            </a:avLst>
          </a:prstGeom>
          <a:solidFill>
            <a:srgbClr val="F2F2F2"/>
          </a:solidFill>
          <a:ln/>
        </p:spPr>
      </p:sp>
      <p:sp>
        <p:nvSpPr>
          <p:cNvPr id="5" name="Shape 3"/>
          <p:cNvSpPr/>
          <p:nvPr/>
        </p:nvSpPr>
        <p:spPr>
          <a:xfrm>
            <a:off x="793790" y="2401575"/>
            <a:ext cx="6299121" cy="4338475"/>
          </a:xfrm>
          <a:prstGeom prst="roundRect">
            <a:avLst>
              <a:gd name="adj" fmla="val 1579"/>
            </a:avLst>
          </a:prstGeom>
          <a:solidFill>
            <a:schemeClr val="bg2">
              <a:lumMod val="25000"/>
            </a:schemeClr>
          </a:solidFill>
          <a:ln/>
        </p:spPr>
      </p:sp>
      <p:sp>
        <p:nvSpPr>
          <p:cNvPr id="6" name="Text 4"/>
          <p:cNvSpPr/>
          <p:nvPr/>
        </p:nvSpPr>
        <p:spPr>
          <a:xfrm>
            <a:off x="982266" y="2507293"/>
            <a:ext cx="5902404" cy="3399513"/>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app/</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_layout.jsx</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index.jsx</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+not-</a:t>
            </a:r>
            <a:r>
              <a:rPr lang="en-US" sz="1550" dirty="0" err="1">
                <a:solidFill>
                  <a:schemeClr val="bg1"/>
                </a:solidFill>
                <a:latin typeface="Consolas" pitchFamily="34" charset="0"/>
                <a:ea typeface="Consolas" pitchFamily="34" charset="-122"/>
                <a:cs typeface="Consolas" pitchFamily="34" charset="-120"/>
              </a:rPr>
              <a:t>found.jsx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components/</a:t>
            </a: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 </a:t>
            </a:r>
            <a:r>
              <a:rPr lang="en-US" sz="1550" dirty="0" err="1">
                <a:solidFill>
                  <a:schemeClr val="bg1"/>
                </a:solidFill>
                <a:latin typeface="Consolas" pitchFamily="34" charset="0"/>
                <a:ea typeface="Consolas" pitchFamily="34" charset="-122"/>
                <a:cs typeface="Consolas" pitchFamily="34" charset="-120"/>
              </a:rPr>
              <a:t>settings.jsx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user.jsx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products/</a:t>
            </a: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[id].</a:t>
            </a:r>
            <a:r>
              <a:rPr lang="en-US" sz="1550" dirty="0" err="1">
                <a:solidFill>
                  <a:schemeClr val="bg1"/>
                </a:solidFill>
                <a:latin typeface="Consolas" pitchFamily="34" charset="0"/>
                <a:ea typeface="Consolas" pitchFamily="34" charset="-122"/>
                <a:cs typeface="Consolas" pitchFamily="34" charset="-120"/>
              </a:rPr>
              <a:t>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index.jsx</a:t>
            </a:r>
            <a:endParaRPr lang="en-US" sz="1550" dirty="0">
              <a:solidFill>
                <a:schemeClr val="bg1"/>
              </a:solidFill>
            </a:endParaRPr>
          </a:p>
        </p:txBody>
      </p:sp>
      <p:sp>
        <p:nvSpPr>
          <p:cNvPr id="7" name="Text 5"/>
          <p:cNvSpPr/>
          <p:nvPr/>
        </p:nvSpPr>
        <p:spPr>
          <a:xfrm>
            <a:off x="803673" y="7036356"/>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Nossa estrutura inicial com navegação simples por stacks</a:t>
            </a:r>
            <a:endParaRPr lang="en-US" sz="1550" dirty="0"/>
          </a:p>
        </p:txBody>
      </p:sp>
      <p:sp>
        <p:nvSpPr>
          <p:cNvPr id="8" name="Text 6"/>
          <p:cNvSpPr/>
          <p:nvPr/>
        </p:nvSpPr>
        <p:spPr>
          <a:xfrm>
            <a:off x="7564874" y="1825066"/>
            <a:ext cx="2987754"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Depois da Reorganização</a:t>
            </a:r>
            <a:endParaRPr lang="en-US" sz="1950" dirty="0"/>
          </a:p>
        </p:txBody>
      </p:sp>
      <p:sp>
        <p:nvSpPr>
          <p:cNvPr id="9" name="Shape 7"/>
          <p:cNvSpPr/>
          <p:nvPr/>
        </p:nvSpPr>
        <p:spPr>
          <a:xfrm>
            <a:off x="7564874" y="2358466"/>
            <a:ext cx="6279356" cy="2520434"/>
          </a:xfrm>
          <a:prstGeom prst="roundRect">
            <a:avLst>
              <a:gd name="adj" fmla="val 3307"/>
            </a:avLst>
          </a:prstGeom>
          <a:solidFill>
            <a:srgbClr val="F2F2F2"/>
          </a:solidFill>
          <a:ln/>
        </p:spPr>
      </p:sp>
      <p:sp>
        <p:nvSpPr>
          <p:cNvPr id="10" name="Shape 8"/>
          <p:cNvSpPr/>
          <p:nvPr/>
        </p:nvSpPr>
        <p:spPr>
          <a:xfrm>
            <a:off x="7527606" y="2358466"/>
            <a:ext cx="6299121" cy="4381584"/>
          </a:xfrm>
          <a:prstGeom prst="roundRect">
            <a:avLst>
              <a:gd name="adj" fmla="val 1181"/>
            </a:avLst>
          </a:prstGeom>
          <a:solidFill>
            <a:schemeClr val="bg2">
              <a:lumMod val="25000"/>
            </a:schemeClr>
          </a:solidFill>
          <a:ln/>
        </p:spPr>
      </p:sp>
      <p:sp>
        <p:nvSpPr>
          <p:cNvPr id="11" name="Text 9"/>
          <p:cNvSpPr/>
          <p:nvPr/>
        </p:nvSpPr>
        <p:spPr>
          <a:xfrm>
            <a:off x="7745730" y="2443497"/>
            <a:ext cx="5902404" cy="4211522"/>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app/</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_</a:t>
            </a:r>
            <a:r>
              <a:rPr lang="en-US" sz="1550" dirty="0" err="1">
                <a:solidFill>
                  <a:schemeClr val="bg1"/>
                </a:solidFill>
                <a:latin typeface="Consolas" pitchFamily="34" charset="0"/>
                <a:ea typeface="Consolas" pitchFamily="34" charset="-122"/>
                <a:cs typeface="Consolas" pitchFamily="34" charset="-120"/>
              </a:rPr>
              <a:t>layout.jsx</a:t>
            </a:r>
            <a:endParaRPr lang="en-US" sz="1550" dirty="0">
              <a:solidFill>
                <a:schemeClr val="bg1"/>
              </a:solidFill>
              <a:latin typeface="Consolas" pitchFamily="34" charset="0"/>
              <a:ea typeface="Consolas" pitchFamily="34" charset="-122"/>
              <a:cs typeface="Consolas" pitchFamily="34" charset="-120"/>
            </a:endParaRPr>
          </a:p>
          <a:p>
            <a:pPr>
              <a:lnSpc>
                <a:spcPts val="2500"/>
              </a:lnSpc>
            </a:pPr>
            <a:r>
              <a:rPr lang="en-US" sz="1550" dirty="0">
                <a:solidFill>
                  <a:schemeClr val="bg1"/>
                </a:solidFill>
                <a:latin typeface="Consolas" pitchFamily="34" charset="0"/>
                <a:ea typeface="Consolas" pitchFamily="34" charset="-122"/>
                <a:cs typeface="Consolas" pitchFamily="34" charset="-120"/>
              </a:rPr>
              <a:t>├── +not-</a:t>
            </a:r>
            <a:r>
              <a:rPr lang="en-US" sz="1550" dirty="0" err="1">
                <a:solidFill>
                  <a:schemeClr val="bg1"/>
                </a:solidFill>
                <a:latin typeface="Consolas" pitchFamily="34" charset="0"/>
                <a:ea typeface="Consolas" pitchFamily="34" charset="-122"/>
                <a:cs typeface="Consolas" pitchFamily="34" charset="-120"/>
              </a:rPr>
              <a:t>found.jsx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(tabs)/</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 _</a:t>
            </a:r>
            <a:r>
              <a:rPr lang="en-US" sz="1550" dirty="0" err="1">
                <a:solidFill>
                  <a:schemeClr val="bg1"/>
                </a:solidFill>
                <a:latin typeface="Consolas" pitchFamily="34" charset="0"/>
                <a:ea typeface="Consolas" pitchFamily="34" charset="-122"/>
                <a:cs typeface="Consolas" pitchFamily="34" charset="-120"/>
              </a:rPr>
              <a:t>layout.jsx</a:t>
            </a:r>
            <a:r>
              <a:rPr lang="en-US" sz="1550" dirty="0">
                <a:solidFill>
                  <a:schemeClr val="bg1"/>
                </a:solidFill>
                <a:latin typeface="Consolas" pitchFamily="34" charset="0"/>
                <a:ea typeface="Consolas" pitchFamily="34" charset="-122"/>
                <a:cs typeface="Consolas" pitchFamily="34" charset="-120"/>
              </a:rPr>
              <a:t> </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 </a:t>
            </a:r>
            <a:r>
              <a:rPr lang="en-US" sz="1550" dirty="0" err="1">
                <a:solidFill>
                  <a:schemeClr val="bg1"/>
                </a:solidFill>
                <a:latin typeface="Consolas" pitchFamily="34" charset="0"/>
                <a:ea typeface="Consolas" pitchFamily="34" charset="-122"/>
                <a:cs typeface="Consolas" pitchFamily="34" charset="-120"/>
              </a:rPr>
              <a:t>index.jsx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settings.jsx</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user.jsx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products/</a:t>
            </a:r>
          </a:p>
          <a:p>
            <a:pPr marL="0" indent="0" algn="l">
              <a:lnSpc>
                <a:spcPts val="2500"/>
              </a:lnSpc>
              <a:buNone/>
            </a:pPr>
            <a:r>
              <a:rPr lang="en-US" sz="1550" dirty="0">
                <a:solidFill>
                  <a:schemeClr val="bg1"/>
                </a:solidFill>
                <a:latin typeface="Consolas" pitchFamily="34" charset="0"/>
              </a:rPr>
              <a:t>|</a:t>
            </a:r>
            <a:r>
              <a:rPr lang="en-US" sz="1550" dirty="0">
                <a:solidFill>
                  <a:schemeClr val="bg1"/>
                </a:solidFill>
                <a:latin typeface="Consolas" pitchFamily="34" charset="0"/>
                <a:ea typeface="Consolas" pitchFamily="34" charset="-122"/>
                <a:cs typeface="Consolas" pitchFamily="34" charset="-120"/>
              </a:rPr>
              <a:t>     └── _</a:t>
            </a:r>
            <a:r>
              <a:rPr lang="en-US" sz="1550" dirty="0" err="1">
                <a:solidFill>
                  <a:schemeClr val="bg1"/>
                </a:solidFill>
                <a:latin typeface="Consolas" pitchFamily="34" charset="0"/>
                <a:ea typeface="Consolas" pitchFamily="34" charset="-122"/>
                <a:cs typeface="Consolas" pitchFamily="34" charset="-120"/>
              </a:rPr>
              <a:t>layout.jsx</a:t>
            </a:r>
            <a:r>
              <a:rPr lang="en-US" sz="1550" dirty="0">
                <a:solidFill>
                  <a:schemeClr val="bg1"/>
                </a:solidFill>
                <a:latin typeface="Consolas" pitchFamily="34" charset="0"/>
                <a:ea typeface="Consolas" pitchFamily="34" charset="-122"/>
                <a:cs typeface="Consolas" pitchFamily="34" charset="-120"/>
              </a:rPr>
              <a:t> </a:t>
            </a: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[id].</a:t>
            </a:r>
            <a:r>
              <a:rPr lang="en-US" sz="1550" dirty="0" err="1">
                <a:solidFill>
                  <a:schemeClr val="bg1"/>
                </a:solidFill>
                <a:latin typeface="Consolas" pitchFamily="34" charset="0"/>
                <a:ea typeface="Consolas" pitchFamily="34" charset="-122"/>
                <a:cs typeface="Consolas" pitchFamily="34" charset="-120"/>
              </a:rPr>
              <a:t>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index.jsx</a:t>
            </a:r>
            <a:endParaRPr lang="en-US" sz="1550" dirty="0">
              <a:solidFill>
                <a:srgbClr val="000000"/>
              </a:solidFill>
              <a:latin typeface="Consolas" pitchFamily="34" charset="0"/>
              <a:ea typeface="Consolas" pitchFamily="34" charset="-122"/>
              <a:cs typeface="Consolas" pitchFamily="34" charset="-120"/>
            </a:endParaRPr>
          </a:p>
          <a:p>
            <a:pPr marL="0" indent="0" algn="l">
              <a:lnSpc>
                <a:spcPts val="2500"/>
              </a:lnSpc>
              <a:buNone/>
            </a:pPr>
            <a:endParaRPr lang="en-US" sz="1550" dirty="0"/>
          </a:p>
        </p:txBody>
      </p:sp>
      <p:sp>
        <p:nvSpPr>
          <p:cNvPr id="12" name="Text 10"/>
          <p:cNvSpPr/>
          <p:nvPr/>
        </p:nvSpPr>
        <p:spPr>
          <a:xfrm>
            <a:off x="7564874" y="7036356"/>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Estrutura organizada para suportar navegação em tabs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2483</Words>
  <Application>Microsoft Office PowerPoint</Application>
  <PresentationFormat>Personalizar</PresentationFormat>
  <Paragraphs>367</Paragraphs>
  <Slides>33</Slides>
  <Notes>31</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33</vt:i4>
      </vt:variant>
    </vt:vector>
  </HeadingPairs>
  <TitlesOfParts>
    <vt:vector size="41" baseType="lpstr">
      <vt:lpstr>Trebuchet MS Bold</vt:lpstr>
      <vt:lpstr>Arial</vt:lpstr>
      <vt:lpstr>Consolas</vt:lpstr>
      <vt:lpstr>Varela Round Bold</vt:lpstr>
      <vt:lpstr>Trebuchet MS</vt:lpstr>
      <vt:lpstr>Calibri</vt:lpstr>
      <vt:lpstr>Varela Round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
  <cp:lastModifiedBy>Raphael Barreto De Oliveira</cp:lastModifiedBy>
  <cp:revision>7</cp:revision>
  <dcterms:created xsi:type="dcterms:W3CDTF">2026-02-02T18:48:41Z</dcterms:created>
  <dcterms:modified xsi:type="dcterms:W3CDTF">2026-02-06T19:30:57Z</dcterms:modified>
</cp:coreProperties>
</file>